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8"/>
  </p:notesMasterIdLst>
  <p:sldIdLst>
    <p:sldId id="262" r:id="rId2"/>
    <p:sldId id="263" r:id="rId3"/>
    <p:sldId id="325" r:id="rId4"/>
    <p:sldId id="328" r:id="rId5"/>
    <p:sldId id="327" r:id="rId6"/>
    <p:sldId id="326" r:id="rId7"/>
    <p:sldId id="334" r:id="rId8"/>
    <p:sldId id="265" r:id="rId9"/>
    <p:sldId id="329" r:id="rId10"/>
    <p:sldId id="332" r:id="rId11"/>
    <p:sldId id="331" r:id="rId12"/>
    <p:sldId id="333" r:id="rId13"/>
    <p:sldId id="277" r:id="rId14"/>
    <p:sldId id="286" r:id="rId15"/>
    <p:sldId id="279" r:id="rId16"/>
    <p:sldId id="280" r:id="rId17"/>
    <p:sldId id="283" r:id="rId18"/>
    <p:sldId id="284" r:id="rId19"/>
    <p:sldId id="281" r:id="rId20"/>
    <p:sldId id="274" r:id="rId21"/>
    <p:sldId id="306" r:id="rId22"/>
    <p:sldId id="307" r:id="rId23"/>
    <p:sldId id="308" r:id="rId24"/>
    <p:sldId id="335" r:id="rId25"/>
    <p:sldId id="309" r:id="rId26"/>
    <p:sldId id="290" r:id="rId27"/>
    <p:sldId id="291" r:id="rId28"/>
    <p:sldId id="295" r:id="rId29"/>
    <p:sldId id="296" r:id="rId30"/>
    <p:sldId id="297" r:id="rId31"/>
    <p:sldId id="337" r:id="rId32"/>
    <p:sldId id="338" r:id="rId33"/>
    <p:sldId id="339" r:id="rId34"/>
    <p:sldId id="340" r:id="rId35"/>
    <p:sldId id="301" r:id="rId36"/>
    <p:sldId id="304" r:id="rId37"/>
    <p:sldId id="305" r:id="rId38"/>
    <p:sldId id="394" r:id="rId39"/>
    <p:sldId id="336" r:id="rId40"/>
    <p:sldId id="341" r:id="rId41"/>
    <p:sldId id="342" r:id="rId42"/>
    <p:sldId id="343" r:id="rId43"/>
    <p:sldId id="344" r:id="rId44"/>
    <p:sldId id="345" r:id="rId45"/>
    <p:sldId id="346" r:id="rId46"/>
    <p:sldId id="347" r:id="rId47"/>
    <p:sldId id="348" r:id="rId48"/>
    <p:sldId id="349" r:id="rId49"/>
    <p:sldId id="350" r:id="rId50"/>
    <p:sldId id="351" r:id="rId51"/>
    <p:sldId id="405" r:id="rId52"/>
    <p:sldId id="406" r:id="rId53"/>
    <p:sldId id="407" r:id="rId54"/>
    <p:sldId id="408" r:id="rId55"/>
    <p:sldId id="360" r:id="rId56"/>
    <p:sldId id="396" r:id="rId57"/>
    <p:sldId id="397" r:id="rId58"/>
    <p:sldId id="399" r:id="rId59"/>
    <p:sldId id="400" r:id="rId60"/>
    <p:sldId id="401" r:id="rId61"/>
    <p:sldId id="402" r:id="rId62"/>
    <p:sldId id="403" r:id="rId63"/>
    <p:sldId id="404" r:id="rId64"/>
    <p:sldId id="409" r:id="rId65"/>
    <p:sldId id="410" r:id="rId66"/>
    <p:sldId id="411" r:id="rId6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3315"/>
    <a:srgbClr val="A7DF7D"/>
    <a:srgbClr val="006C31"/>
    <a:srgbClr val="00AE00"/>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3989" autoAdjust="0"/>
  </p:normalViewPr>
  <p:slideViewPr>
    <p:cSldViewPr snapToGrid="0" snapToObjects="1">
      <p:cViewPr varScale="1">
        <p:scale>
          <a:sx n="87" d="100"/>
          <a:sy n="87" d="100"/>
        </p:scale>
        <p:origin x="616" y="64"/>
      </p:cViewPr>
      <p:guideLst>
        <p:guide orient="horz" pos="2160"/>
        <p:guide pos="2880"/>
      </p:guideLst>
    </p:cSldViewPr>
  </p:slideViewPr>
  <p:notesTextViewPr>
    <p:cViewPr>
      <p:scale>
        <a:sx n="100" d="100"/>
        <a:sy n="100" d="100"/>
      </p:scale>
      <p:origin x="0" y="0"/>
    </p:cViewPr>
  </p:notesTextViewPr>
  <p:sorterViewPr>
    <p:cViewPr>
      <p:scale>
        <a:sx n="111" d="100"/>
        <a:sy n="111" d="100"/>
      </p:scale>
      <p:origin x="0" y="-1812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B51CCC2-F136-9947-8FDB-2D21E7EED5B9}" type="datetimeFigureOut">
              <a:rPr lang="en-US" smtClean="0"/>
              <a:t>3/30/2015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9533819-8353-3940-B7D6-4527171C65EB}" type="slidenum">
              <a:rPr lang="en-US" smtClean="0"/>
              <a:t>‹#›</a:t>
            </a:fld>
            <a:endParaRPr lang="en-US"/>
          </a:p>
        </p:txBody>
      </p:sp>
    </p:spTree>
    <p:extLst>
      <p:ext uri="{BB962C8B-B14F-4D97-AF65-F5344CB8AC3E}">
        <p14:creationId xmlns:p14="http://schemas.microsoft.com/office/powerpoint/2010/main" val="255524353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covering Resolution  </a:t>
            </a:r>
            <a:r>
              <a:rPr lang="en-US" dirty="0" err="1" smtClean="0"/>
              <a:t>multiscale</a:t>
            </a:r>
            <a:endParaRPr lang="en-US" dirty="0"/>
          </a:p>
        </p:txBody>
      </p:sp>
      <p:sp>
        <p:nvSpPr>
          <p:cNvPr id="4" name="Slide Number Placeholder 3"/>
          <p:cNvSpPr>
            <a:spLocks noGrp="1"/>
          </p:cNvSpPr>
          <p:nvPr>
            <p:ph type="sldNum" sz="quarter" idx="10"/>
          </p:nvPr>
        </p:nvSpPr>
        <p:spPr/>
        <p:txBody>
          <a:bodyPr/>
          <a:lstStyle/>
          <a:p>
            <a:fld id="{19533819-8353-3940-B7D6-4527171C65EB}" type="slidenum">
              <a:rPr lang="en-US" smtClean="0"/>
              <a:t>9</a:t>
            </a:fld>
            <a:endParaRPr lang="en-US"/>
          </a:p>
        </p:txBody>
      </p:sp>
    </p:spTree>
    <p:extLst>
      <p:ext uri="{BB962C8B-B14F-4D97-AF65-F5344CB8AC3E}">
        <p14:creationId xmlns:p14="http://schemas.microsoft.com/office/powerpoint/2010/main" val="22799815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dirty="0">
                <a:latin typeface="Arial" charset="0"/>
                <a:cs typeface="msgothic" charset="0"/>
              </a:rPr>
              <a:t>PAD analysis of the NKI data. The output has three progression arms, because </a:t>
            </a:r>
            <a:r>
              <a:rPr lang="en-GB" dirty="0" err="1">
                <a:latin typeface="Arial" charset="0"/>
                <a:cs typeface="msgothic" charset="0"/>
              </a:rPr>
              <a:t>tumors</a:t>
            </a:r>
            <a:r>
              <a:rPr lang="en-GB" dirty="0">
                <a:latin typeface="Arial" charset="0"/>
                <a:cs typeface="msgothic" charset="0"/>
              </a:rPr>
              <a:t> (data points) are ordered by the magnitude of deviation from normal (the HSM). Each bin is </a:t>
            </a:r>
            <a:r>
              <a:rPr lang="en-GB" dirty="0" err="1">
                <a:latin typeface="Arial" charset="0"/>
                <a:cs typeface="msgothic" charset="0"/>
              </a:rPr>
              <a:t>colored</a:t>
            </a:r>
            <a:r>
              <a:rPr lang="en-GB" dirty="0">
                <a:latin typeface="Arial" charset="0"/>
                <a:cs typeface="msgothic" charset="0"/>
              </a:rPr>
              <a:t> by the mean of the filter map on the points. Blue bins contain </a:t>
            </a:r>
            <a:r>
              <a:rPr lang="en-GB" dirty="0" err="1">
                <a:latin typeface="Arial" charset="0"/>
                <a:cs typeface="msgothic" charset="0"/>
              </a:rPr>
              <a:t>tumors</a:t>
            </a:r>
            <a:r>
              <a:rPr lang="en-GB" dirty="0">
                <a:latin typeface="Arial" charset="0"/>
                <a:cs typeface="msgothic" charset="0"/>
              </a:rPr>
              <a:t> whose total deviation from HSM is small (normal and Normal-like </a:t>
            </a:r>
            <a:r>
              <a:rPr lang="en-GB" dirty="0" err="1">
                <a:latin typeface="Arial" charset="0"/>
                <a:cs typeface="msgothic" charset="0"/>
              </a:rPr>
              <a:t>tumors</a:t>
            </a:r>
            <a:r>
              <a:rPr lang="en-GB" dirty="0">
                <a:latin typeface="Arial" charset="0"/>
                <a:cs typeface="msgothic" charset="0"/>
              </a:rPr>
              <a:t>). Red bins contain </a:t>
            </a:r>
            <a:r>
              <a:rPr lang="en-GB" dirty="0" err="1">
                <a:latin typeface="Arial" charset="0"/>
                <a:cs typeface="msgothic" charset="0"/>
              </a:rPr>
              <a:t>tumors</a:t>
            </a:r>
            <a:r>
              <a:rPr lang="en-GB" dirty="0">
                <a:latin typeface="Arial" charset="0"/>
                <a:cs typeface="msgothic" charset="0"/>
              </a:rPr>
              <a:t> whose deviation from HSM is large. The image of f was subdivided into 15 intervals with 80% overlap. All bins are seen (outliers included). Regions of sparse data show branching. Several bins are disconnected from the main graph. The ER− arm consists mostly of Basal </a:t>
            </a:r>
            <a:r>
              <a:rPr lang="en-GB" dirty="0" err="1">
                <a:latin typeface="Arial" charset="0"/>
                <a:cs typeface="msgothic" charset="0"/>
              </a:rPr>
              <a:t>tumors</a:t>
            </a:r>
            <a:r>
              <a:rPr lang="en-GB" dirty="0">
                <a:latin typeface="Arial" charset="0"/>
                <a:cs typeface="msgothic" charset="0"/>
              </a:rPr>
              <a:t>. The c-MYB+ group was chosen within the ER arm as the tightest subset, between the two sparse regions.</a:t>
            </a:r>
          </a:p>
        </p:txBody>
      </p:sp>
    </p:spTree>
    <p:extLst>
      <p:ext uri="{BB962C8B-B14F-4D97-AF65-F5344CB8AC3E}">
        <p14:creationId xmlns:p14="http://schemas.microsoft.com/office/powerpoint/2010/main" val="2295137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covering Resolution  </a:t>
            </a:r>
            <a:r>
              <a:rPr lang="en-US" dirty="0" err="1" smtClean="0"/>
              <a:t>multiscale</a:t>
            </a:r>
            <a:endParaRPr lang="en-US" dirty="0"/>
          </a:p>
        </p:txBody>
      </p:sp>
      <p:sp>
        <p:nvSpPr>
          <p:cNvPr id="4" name="Slide Number Placeholder 3"/>
          <p:cNvSpPr>
            <a:spLocks noGrp="1"/>
          </p:cNvSpPr>
          <p:nvPr>
            <p:ph type="sldNum" sz="quarter" idx="10"/>
          </p:nvPr>
        </p:nvSpPr>
        <p:spPr/>
        <p:txBody>
          <a:bodyPr/>
          <a:lstStyle/>
          <a:p>
            <a:fld id="{19533819-8353-3940-B7D6-4527171C65EB}" type="slidenum">
              <a:rPr lang="en-US" smtClean="0"/>
              <a:t>10</a:t>
            </a:fld>
            <a:endParaRPr lang="en-US"/>
          </a:p>
        </p:txBody>
      </p:sp>
    </p:spTree>
    <p:extLst>
      <p:ext uri="{BB962C8B-B14F-4D97-AF65-F5344CB8AC3E}">
        <p14:creationId xmlns:p14="http://schemas.microsoft.com/office/powerpoint/2010/main" val="902894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covering Resolution  </a:t>
            </a:r>
            <a:r>
              <a:rPr lang="en-US" dirty="0" err="1" smtClean="0"/>
              <a:t>multiscale</a:t>
            </a:r>
            <a:endParaRPr lang="en-US" dirty="0"/>
          </a:p>
        </p:txBody>
      </p:sp>
      <p:sp>
        <p:nvSpPr>
          <p:cNvPr id="4" name="Slide Number Placeholder 3"/>
          <p:cNvSpPr>
            <a:spLocks noGrp="1"/>
          </p:cNvSpPr>
          <p:nvPr>
            <p:ph type="sldNum" sz="quarter" idx="10"/>
          </p:nvPr>
        </p:nvSpPr>
        <p:spPr/>
        <p:txBody>
          <a:bodyPr/>
          <a:lstStyle/>
          <a:p>
            <a:fld id="{19533819-8353-3940-B7D6-4527171C65EB}" type="slidenum">
              <a:rPr lang="en-US" smtClean="0"/>
              <a:t>11</a:t>
            </a:fld>
            <a:endParaRPr lang="en-US"/>
          </a:p>
        </p:txBody>
      </p:sp>
    </p:spTree>
    <p:extLst>
      <p:ext uri="{BB962C8B-B14F-4D97-AF65-F5344CB8AC3E}">
        <p14:creationId xmlns:p14="http://schemas.microsoft.com/office/powerpoint/2010/main" val="487303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covering Resolution  </a:t>
            </a:r>
            <a:r>
              <a:rPr lang="en-US" dirty="0" err="1" smtClean="0"/>
              <a:t>multiscale</a:t>
            </a:r>
            <a:endParaRPr lang="en-US" dirty="0"/>
          </a:p>
        </p:txBody>
      </p:sp>
      <p:sp>
        <p:nvSpPr>
          <p:cNvPr id="4" name="Slide Number Placeholder 3"/>
          <p:cNvSpPr>
            <a:spLocks noGrp="1"/>
          </p:cNvSpPr>
          <p:nvPr>
            <p:ph type="sldNum" sz="quarter" idx="10"/>
          </p:nvPr>
        </p:nvSpPr>
        <p:spPr/>
        <p:txBody>
          <a:bodyPr/>
          <a:lstStyle/>
          <a:p>
            <a:fld id="{19533819-8353-3940-B7D6-4527171C65EB}" type="slidenum">
              <a:rPr lang="en-US" smtClean="0"/>
              <a:t>12</a:t>
            </a:fld>
            <a:endParaRPr lang="en-US"/>
          </a:p>
        </p:txBody>
      </p:sp>
    </p:spTree>
    <p:extLst>
      <p:ext uri="{BB962C8B-B14F-4D97-AF65-F5344CB8AC3E}">
        <p14:creationId xmlns:p14="http://schemas.microsoft.com/office/powerpoint/2010/main" val="35061235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 creative.  Use ideas from pure and applied math (including stat) as well as area of application</a:t>
            </a:r>
          </a:p>
          <a:p>
            <a:r>
              <a:rPr lang="en-US" dirty="0" smtClean="0"/>
              <a:t>Missing data, noise</a:t>
            </a:r>
            <a:endParaRPr lang="en-US" dirty="0"/>
          </a:p>
        </p:txBody>
      </p:sp>
      <p:sp>
        <p:nvSpPr>
          <p:cNvPr id="4" name="Slide Number Placeholder 3"/>
          <p:cNvSpPr>
            <a:spLocks noGrp="1"/>
          </p:cNvSpPr>
          <p:nvPr>
            <p:ph type="sldNum" sz="quarter" idx="10"/>
          </p:nvPr>
        </p:nvSpPr>
        <p:spPr/>
        <p:txBody>
          <a:bodyPr/>
          <a:lstStyle/>
          <a:p>
            <a:fld id="{19533819-8353-3940-B7D6-4527171C65EB}" type="slidenum">
              <a:rPr lang="en-US" smtClean="0"/>
              <a:t>15</a:t>
            </a:fld>
            <a:endParaRPr lang="en-US"/>
          </a:p>
        </p:txBody>
      </p:sp>
    </p:spTree>
    <p:extLst>
      <p:ext uri="{BB962C8B-B14F-4D97-AF65-F5344CB8AC3E}">
        <p14:creationId xmlns:p14="http://schemas.microsoft.com/office/powerpoint/2010/main" val="2875934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distance</a:t>
            </a:r>
          </a:p>
          <a:p>
            <a:r>
              <a:rPr lang="en-US" dirty="0" smtClean="0"/>
              <a:t>Depends on what prop you want to explore</a:t>
            </a:r>
          </a:p>
          <a:p>
            <a:r>
              <a:rPr lang="en-US" dirty="0" smtClean="0"/>
              <a:t>Can also choose any co-domain</a:t>
            </a:r>
            <a:endParaRPr lang="en-US" dirty="0"/>
          </a:p>
        </p:txBody>
      </p:sp>
      <p:sp>
        <p:nvSpPr>
          <p:cNvPr id="4" name="Slide Number Placeholder 3"/>
          <p:cNvSpPr>
            <a:spLocks noGrp="1"/>
          </p:cNvSpPr>
          <p:nvPr>
            <p:ph type="sldNum" sz="quarter" idx="10"/>
          </p:nvPr>
        </p:nvSpPr>
        <p:spPr/>
        <p:txBody>
          <a:bodyPr/>
          <a:lstStyle/>
          <a:p>
            <a:fld id="{19533819-8353-3940-B7D6-4527171C65EB}" type="slidenum">
              <a:rPr lang="en-US" smtClean="0"/>
              <a:t>18</a:t>
            </a:fld>
            <a:endParaRPr lang="en-US"/>
          </a:p>
        </p:txBody>
      </p:sp>
    </p:spTree>
    <p:extLst>
      <p:ext uri="{BB962C8B-B14F-4D97-AF65-F5344CB8AC3E}">
        <p14:creationId xmlns:p14="http://schemas.microsoft.com/office/powerpoint/2010/main" val="770749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covering Resolution  </a:t>
            </a:r>
            <a:r>
              <a:rPr lang="en-US" dirty="0" err="1" smtClean="0"/>
              <a:t>multiscale</a:t>
            </a:r>
            <a:endParaRPr lang="en-US" dirty="0"/>
          </a:p>
        </p:txBody>
      </p:sp>
      <p:sp>
        <p:nvSpPr>
          <p:cNvPr id="4" name="Slide Number Placeholder 3"/>
          <p:cNvSpPr>
            <a:spLocks noGrp="1"/>
          </p:cNvSpPr>
          <p:nvPr>
            <p:ph type="sldNum" sz="quarter" idx="10"/>
          </p:nvPr>
        </p:nvSpPr>
        <p:spPr/>
        <p:txBody>
          <a:bodyPr/>
          <a:lstStyle/>
          <a:p>
            <a:fld id="{19533819-8353-3940-B7D6-4527171C65EB}" type="slidenum">
              <a:rPr lang="en-US" smtClean="0"/>
              <a:t>19</a:t>
            </a:fld>
            <a:endParaRPr lang="en-US"/>
          </a:p>
        </p:txBody>
      </p:sp>
    </p:spTree>
    <p:extLst>
      <p:ext uri="{BB962C8B-B14F-4D97-AF65-F5344CB8AC3E}">
        <p14:creationId xmlns:p14="http://schemas.microsoft.com/office/powerpoint/2010/main" val="22799815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Compare</a:t>
            </a:r>
            <a:r>
              <a:rPr lang="en-US" baseline="0" dirty="0" smtClean="0"/>
              <a:t> how graphs drawn.   Note disconnected means not close  Don’t be mislead by graph drawing</a:t>
            </a:r>
            <a:endParaRPr lang="en-US" dirty="0"/>
          </a:p>
        </p:txBody>
      </p:sp>
      <p:sp>
        <p:nvSpPr>
          <p:cNvPr id="4" name="Slide Number Placeholder 3"/>
          <p:cNvSpPr>
            <a:spLocks noGrp="1"/>
          </p:cNvSpPr>
          <p:nvPr>
            <p:ph type="sldNum" sz="quarter" idx="10"/>
          </p:nvPr>
        </p:nvSpPr>
        <p:spPr/>
        <p:txBody>
          <a:bodyPr/>
          <a:lstStyle/>
          <a:p>
            <a:fld id="{19533819-8353-3940-B7D6-4527171C65EB}" type="slidenum">
              <a:rPr lang="en-US" smtClean="0"/>
              <a:t>34</a:t>
            </a:fld>
            <a:endParaRPr lang="en-US"/>
          </a:p>
        </p:txBody>
      </p:sp>
    </p:spTree>
    <p:extLst>
      <p:ext uri="{BB962C8B-B14F-4D97-AF65-F5344CB8AC3E}">
        <p14:creationId xmlns:p14="http://schemas.microsoft.com/office/powerpoint/2010/main" val="4029969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a:latin typeface="Arial" charset="0"/>
                <a:cs typeface="msgothic" charset="0"/>
              </a:rPr>
              <a:t>DSGA decomposition of the original tumor vector into the Normal component its linear models fit onto the Healthy State Model and the Disease component vector of residuals.</a:t>
            </a:r>
          </a:p>
        </p:txBody>
      </p:sp>
    </p:spTree>
    <p:extLst>
      <p:ext uri="{BB962C8B-B14F-4D97-AF65-F5344CB8AC3E}">
        <p14:creationId xmlns:p14="http://schemas.microsoft.com/office/powerpoint/2010/main" val="20688573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47FFB6B-B128-2842-8CC7-E1178F5FF28B}" type="datetimeFigureOut">
              <a:rPr lang="en-US" smtClean="0"/>
              <a:t>3/30/2015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25689754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7FFB6B-B128-2842-8CC7-E1178F5FF28B}" type="datetimeFigureOut">
              <a:rPr lang="en-US" smtClean="0"/>
              <a:t>3/30/2015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1043540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7FFB6B-B128-2842-8CC7-E1178F5FF28B}" type="datetimeFigureOut">
              <a:rPr lang="en-US" smtClean="0"/>
              <a:t>3/30/2015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408631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7FFB6B-B128-2842-8CC7-E1178F5FF28B}" type="datetimeFigureOut">
              <a:rPr lang="en-US" smtClean="0"/>
              <a:t>3/30/2015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3658796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7FFB6B-B128-2842-8CC7-E1178F5FF28B}" type="datetimeFigureOut">
              <a:rPr lang="en-US" smtClean="0"/>
              <a:t>3/30/2015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3614776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47FFB6B-B128-2842-8CC7-E1178F5FF28B}" type="datetimeFigureOut">
              <a:rPr lang="en-US" smtClean="0"/>
              <a:t>3/30/2015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3679666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47FFB6B-B128-2842-8CC7-E1178F5FF28B}" type="datetimeFigureOut">
              <a:rPr lang="en-US" smtClean="0"/>
              <a:t>3/30/2015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1783794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47FFB6B-B128-2842-8CC7-E1178F5FF28B}" type="datetimeFigureOut">
              <a:rPr lang="en-US" smtClean="0"/>
              <a:t>3/30/2015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1726465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7FFB6B-B128-2842-8CC7-E1178F5FF28B}" type="datetimeFigureOut">
              <a:rPr lang="en-US" smtClean="0"/>
              <a:t>3/30/2015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3624819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7FFB6B-B128-2842-8CC7-E1178F5FF28B}" type="datetimeFigureOut">
              <a:rPr lang="en-US" smtClean="0"/>
              <a:t>3/30/2015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3658884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7FFB6B-B128-2842-8CC7-E1178F5FF28B}" type="datetimeFigureOut">
              <a:rPr lang="en-US" smtClean="0"/>
              <a:t>3/30/2015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B616D-AE02-F547-AD6E-006EB4D898A7}" type="slidenum">
              <a:rPr lang="en-US" smtClean="0"/>
              <a:t>‹#›</a:t>
            </a:fld>
            <a:endParaRPr lang="en-US"/>
          </a:p>
        </p:txBody>
      </p:sp>
    </p:spTree>
    <p:extLst>
      <p:ext uri="{BB962C8B-B14F-4D97-AF65-F5344CB8AC3E}">
        <p14:creationId xmlns:p14="http://schemas.microsoft.com/office/powerpoint/2010/main" val="339004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7FFB6B-B128-2842-8CC7-E1178F5FF28B}" type="datetimeFigureOut">
              <a:rPr lang="en-US" smtClean="0"/>
              <a:t>3/30/2015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8B616D-AE02-F547-AD6E-006EB4D898A7}" type="slidenum">
              <a:rPr lang="en-US" smtClean="0"/>
              <a:t>‹#›</a:t>
            </a:fld>
            <a:endParaRPr lang="en-US"/>
          </a:p>
        </p:txBody>
      </p:sp>
    </p:spTree>
    <p:extLst>
      <p:ext uri="{BB962C8B-B14F-4D97-AF65-F5344CB8AC3E}">
        <p14:creationId xmlns:p14="http://schemas.microsoft.com/office/powerpoint/2010/main" val="3037017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hyperlink" Target="http://www.biomedcentral.com/1471-2105/13/S8/S8" TargetMode="External"/><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hyperlink" Target="http://www.ayasdi.com/" TargetMode="External"/><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hyperlink" Target="http://www.ayasdi.com/company/media/seriesc/" TargetMode="Externa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hyperlink" Target="http://www.ayasdi.com/company/media/seriesc/"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73274" y="242183"/>
            <a:ext cx="9144000" cy="4614412"/>
          </a:xfrm>
          <a:prstGeom prst="rect">
            <a:avLst/>
          </a:prstGeom>
        </p:spPr>
      </p:pic>
      <p:sp>
        <p:nvSpPr>
          <p:cNvPr id="5" name="TextBox 4"/>
          <p:cNvSpPr txBox="1"/>
          <p:nvPr/>
        </p:nvSpPr>
        <p:spPr>
          <a:xfrm>
            <a:off x="12053455" y="4502729"/>
            <a:ext cx="184666" cy="584776"/>
          </a:xfrm>
          <a:prstGeom prst="rect">
            <a:avLst/>
          </a:prstGeom>
          <a:noFill/>
        </p:spPr>
        <p:txBody>
          <a:bodyPr wrap="none" rtlCol="0">
            <a:spAutoFit/>
          </a:bodyPr>
          <a:lstStyle/>
          <a:p>
            <a:endParaRPr lang="en-US" sz="3200" dirty="0" smtClean="0"/>
          </a:p>
        </p:txBody>
      </p:sp>
      <p:sp>
        <p:nvSpPr>
          <p:cNvPr id="6" name="Rectangle 5"/>
          <p:cNvSpPr/>
          <p:nvPr/>
        </p:nvSpPr>
        <p:spPr>
          <a:xfrm>
            <a:off x="0" y="6099536"/>
            <a:ext cx="9068869" cy="430887"/>
          </a:xfrm>
          <a:prstGeom prst="rect">
            <a:avLst/>
          </a:prstGeom>
        </p:spPr>
        <p:txBody>
          <a:bodyPr wrap="square">
            <a:spAutoFit/>
          </a:bodyPr>
          <a:lstStyle/>
          <a:p>
            <a:pPr algn="ctr"/>
            <a:r>
              <a:rPr lang="en-US" sz="2200" dirty="0" smtClean="0"/>
              <a:t>http://www.nature.com/srep/2013/130207/srep01236/full/srep01236.html</a:t>
            </a:r>
            <a:endParaRPr lang="en-US" sz="2200" dirty="0"/>
          </a:p>
        </p:txBody>
      </p:sp>
      <p:pic>
        <p:nvPicPr>
          <p:cNvPr id="7" name="Picture 6"/>
          <p:cNvPicPr>
            <a:picLocks noChangeAspect="1"/>
          </p:cNvPicPr>
          <p:nvPr/>
        </p:nvPicPr>
        <p:blipFill rotWithShape="1">
          <a:blip r:embed="rId3"/>
          <a:srcRect l="17416" t="6710" r="17316" b="74614"/>
          <a:stretch/>
        </p:blipFill>
        <p:spPr>
          <a:xfrm>
            <a:off x="173274" y="4678677"/>
            <a:ext cx="2066544" cy="1280160"/>
          </a:xfrm>
          <a:prstGeom prst="rect">
            <a:avLst/>
          </a:prstGeom>
        </p:spPr>
      </p:pic>
      <p:pic>
        <p:nvPicPr>
          <p:cNvPr id="8" name="Picture 7"/>
          <p:cNvPicPr>
            <a:picLocks noChangeAspect="1"/>
          </p:cNvPicPr>
          <p:nvPr/>
        </p:nvPicPr>
        <p:blipFill rotWithShape="1">
          <a:blip r:embed="rId3"/>
          <a:srcRect t="73341" b="-4022"/>
          <a:stretch/>
        </p:blipFill>
        <p:spPr>
          <a:xfrm>
            <a:off x="5902608" y="4267197"/>
            <a:ext cx="3166261" cy="2103120"/>
          </a:xfrm>
          <a:prstGeom prst="rect">
            <a:avLst/>
          </a:prstGeom>
        </p:spPr>
      </p:pic>
      <p:pic>
        <p:nvPicPr>
          <p:cNvPr id="9" name="Picture 8"/>
          <p:cNvPicPr>
            <a:picLocks noChangeAspect="1"/>
          </p:cNvPicPr>
          <p:nvPr/>
        </p:nvPicPr>
        <p:blipFill rotWithShape="1">
          <a:blip r:embed="rId3"/>
          <a:srcRect t="52669" b="32396"/>
          <a:stretch/>
        </p:blipFill>
        <p:spPr>
          <a:xfrm>
            <a:off x="2438967" y="4806693"/>
            <a:ext cx="3166261" cy="1024128"/>
          </a:xfrm>
          <a:prstGeom prst="rect">
            <a:avLst/>
          </a:prstGeom>
        </p:spPr>
      </p:pic>
    </p:spTree>
    <p:extLst>
      <p:ext uri="{BB962C8B-B14F-4D97-AF65-F5344CB8AC3E}">
        <p14:creationId xmlns:p14="http://schemas.microsoft.com/office/powerpoint/2010/main" val="20642877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49246" b="32208"/>
          <a:stretch/>
        </p:blipFill>
        <p:spPr>
          <a:xfrm>
            <a:off x="3392793" y="325226"/>
            <a:ext cx="5195961" cy="2087168"/>
          </a:xfrm>
          <a:prstGeom prst="rect">
            <a:avLst/>
          </a:prstGeom>
        </p:spPr>
      </p:pic>
      <p:sp>
        <p:nvSpPr>
          <p:cNvPr id="3" name="Rectangle 2"/>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6" name="Rectangle 5"/>
          <p:cNvSpPr/>
          <p:nvPr/>
        </p:nvSpPr>
        <p:spPr>
          <a:xfrm>
            <a:off x="1058421" y="2745736"/>
            <a:ext cx="8010448" cy="1274195"/>
          </a:xfrm>
          <a:prstGeom prst="rect">
            <a:avLst/>
          </a:prstGeom>
        </p:spPr>
        <p:txBody>
          <a:bodyPr wrap="square">
            <a:spAutoFit/>
          </a:bodyPr>
          <a:lstStyle/>
          <a:p>
            <a:pPr>
              <a:lnSpc>
                <a:spcPct val="120000"/>
              </a:lnSpc>
            </a:pPr>
            <a:r>
              <a:rPr lang="en-US" sz="3200" dirty="0"/>
              <a:t>D</a:t>
            </a:r>
            <a:r>
              <a:rPr lang="en-US" sz="3200" dirty="0" smtClean="0"/>
              <a:t>) Cluster each bin </a:t>
            </a:r>
          </a:p>
          <a:p>
            <a:pPr>
              <a:lnSpc>
                <a:spcPct val="120000"/>
              </a:lnSpc>
            </a:pPr>
            <a:endParaRPr lang="en-US" sz="3200" dirty="0"/>
          </a:p>
        </p:txBody>
      </p:sp>
      <p:sp>
        <p:nvSpPr>
          <p:cNvPr id="4" name="Oval 3"/>
          <p:cNvSpPr/>
          <p:nvPr/>
        </p:nvSpPr>
        <p:spPr>
          <a:xfrm>
            <a:off x="3774981" y="1111393"/>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3715701" y="1493126"/>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3839181" y="1881228"/>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4615341" y="1122665"/>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4644261" y="1486757"/>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4679541" y="1839577"/>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4767741" y="816399"/>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5614461" y="1398552"/>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5614461" y="2051269"/>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p:nvSpPr>
        <p:spPr>
          <a:xfrm>
            <a:off x="6260781" y="2009618"/>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6278421" y="1409824"/>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p:nvSpPr>
        <p:spPr>
          <a:xfrm>
            <a:off x="7136421" y="1438737"/>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8088981" y="1421096"/>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73667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49246" b="32208"/>
          <a:stretch/>
        </p:blipFill>
        <p:spPr>
          <a:xfrm>
            <a:off x="3392793" y="325226"/>
            <a:ext cx="5195961" cy="2087168"/>
          </a:xfrm>
          <a:prstGeom prst="rect">
            <a:avLst/>
          </a:prstGeom>
        </p:spPr>
      </p:pic>
      <p:sp>
        <p:nvSpPr>
          <p:cNvPr id="3" name="Rectangle 2"/>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6" name="Rectangle 5"/>
          <p:cNvSpPr/>
          <p:nvPr/>
        </p:nvSpPr>
        <p:spPr>
          <a:xfrm>
            <a:off x="1058421" y="2745736"/>
            <a:ext cx="8010448" cy="3539431"/>
          </a:xfrm>
          <a:prstGeom prst="rect">
            <a:avLst/>
          </a:prstGeom>
        </p:spPr>
        <p:txBody>
          <a:bodyPr wrap="square">
            <a:spAutoFit/>
          </a:bodyPr>
          <a:lstStyle/>
          <a:p>
            <a:pPr>
              <a:lnSpc>
                <a:spcPct val="120000"/>
              </a:lnSpc>
            </a:pPr>
            <a:r>
              <a:rPr lang="en-US" sz="3200" dirty="0"/>
              <a:t>D</a:t>
            </a:r>
            <a:r>
              <a:rPr lang="en-US" sz="3200" dirty="0" smtClean="0"/>
              <a:t>) Cluster each bin </a:t>
            </a:r>
          </a:p>
          <a:p>
            <a:pPr>
              <a:lnSpc>
                <a:spcPct val="120000"/>
              </a:lnSpc>
            </a:pPr>
            <a:endParaRPr lang="en-US" sz="3200" dirty="0"/>
          </a:p>
          <a:p>
            <a:pPr>
              <a:lnSpc>
                <a:spcPct val="120000"/>
              </a:lnSpc>
            </a:pPr>
            <a:r>
              <a:rPr lang="en-US" sz="3200" dirty="0" smtClean="0"/>
              <a:t>&amp; create network.</a:t>
            </a:r>
          </a:p>
          <a:p>
            <a:pPr>
              <a:lnSpc>
                <a:spcPct val="120000"/>
              </a:lnSpc>
            </a:pPr>
            <a:r>
              <a:rPr lang="en-US" sz="3200" dirty="0" smtClean="0"/>
              <a:t>       Vertex = a cluster of a bin.  </a:t>
            </a:r>
          </a:p>
          <a:p>
            <a:pPr>
              <a:lnSpc>
                <a:spcPct val="120000"/>
              </a:lnSpc>
            </a:pPr>
            <a:r>
              <a:rPr lang="en-US" sz="3200" dirty="0" smtClean="0"/>
              <a:t>          Edge = nonempty intersection             </a:t>
            </a:r>
          </a:p>
          <a:p>
            <a:r>
              <a:rPr lang="en-US" sz="3200" dirty="0" smtClean="0"/>
              <a:t>                                 between clusters</a:t>
            </a:r>
            <a:endParaRPr lang="en-US" sz="3200" dirty="0"/>
          </a:p>
        </p:txBody>
      </p:sp>
      <p:sp>
        <p:nvSpPr>
          <p:cNvPr id="4" name="Oval 3"/>
          <p:cNvSpPr/>
          <p:nvPr/>
        </p:nvSpPr>
        <p:spPr>
          <a:xfrm>
            <a:off x="3774981" y="1111393"/>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3715701" y="1493126"/>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3839181" y="1881228"/>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4615341" y="1122665"/>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4644261" y="1486757"/>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4679541" y="1839577"/>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4767741" y="816399"/>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5614461" y="1398552"/>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5614461" y="2051269"/>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p:nvSpPr>
        <p:spPr>
          <a:xfrm>
            <a:off x="6260781" y="2009618"/>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6278421" y="1409824"/>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p:nvSpPr>
        <p:spPr>
          <a:xfrm>
            <a:off x="7136421" y="1438737"/>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8088981" y="1421096"/>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3349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49246" b="32208"/>
          <a:stretch/>
        </p:blipFill>
        <p:spPr>
          <a:xfrm>
            <a:off x="3392793" y="325226"/>
            <a:ext cx="5195961" cy="2087168"/>
          </a:xfrm>
          <a:prstGeom prst="rect">
            <a:avLst/>
          </a:prstGeom>
        </p:spPr>
      </p:pic>
      <p:sp>
        <p:nvSpPr>
          <p:cNvPr id="3" name="Rectangle 2"/>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6" name="Rectangle 5"/>
          <p:cNvSpPr/>
          <p:nvPr/>
        </p:nvSpPr>
        <p:spPr>
          <a:xfrm>
            <a:off x="1058421" y="2745736"/>
            <a:ext cx="8010448" cy="3539431"/>
          </a:xfrm>
          <a:prstGeom prst="rect">
            <a:avLst/>
          </a:prstGeom>
        </p:spPr>
        <p:txBody>
          <a:bodyPr wrap="square">
            <a:spAutoFit/>
          </a:bodyPr>
          <a:lstStyle/>
          <a:p>
            <a:pPr>
              <a:lnSpc>
                <a:spcPct val="120000"/>
              </a:lnSpc>
            </a:pPr>
            <a:r>
              <a:rPr lang="en-US" sz="3200" dirty="0"/>
              <a:t>D</a:t>
            </a:r>
            <a:r>
              <a:rPr lang="en-US" sz="3200" dirty="0" smtClean="0"/>
              <a:t>) Cluster each bin </a:t>
            </a:r>
          </a:p>
          <a:p>
            <a:pPr>
              <a:lnSpc>
                <a:spcPct val="120000"/>
              </a:lnSpc>
            </a:pPr>
            <a:endParaRPr lang="en-US" sz="3200" dirty="0"/>
          </a:p>
          <a:p>
            <a:pPr>
              <a:lnSpc>
                <a:spcPct val="120000"/>
              </a:lnSpc>
            </a:pPr>
            <a:r>
              <a:rPr lang="en-US" sz="3200" dirty="0" smtClean="0"/>
              <a:t>&amp; create network.</a:t>
            </a:r>
          </a:p>
          <a:p>
            <a:pPr>
              <a:lnSpc>
                <a:spcPct val="120000"/>
              </a:lnSpc>
            </a:pPr>
            <a:r>
              <a:rPr lang="en-US" sz="3200" dirty="0" smtClean="0"/>
              <a:t>       Vertex = a cluster of a bin.  </a:t>
            </a:r>
          </a:p>
          <a:p>
            <a:pPr>
              <a:lnSpc>
                <a:spcPct val="120000"/>
              </a:lnSpc>
            </a:pPr>
            <a:r>
              <a:rPr lang="en-US" sz="3200" dirty="0" smtClean="0"/>
              <a:t>          Edge = nonempty intersection             </a:t>
            </a:r>
          </a:p>
          <a:p>
            <a:r>
              <a:rPr lang="en-US" sz="3200" dirty="0" smtClean="0"/>
              <a:t>                                 between clusters</a:t>
            </a:r>
            <a:endParaRPr lang="en-US" sz="3200" dirty="0"/>
          </a:p>
        </p:txBody>
      </p:sp>
      <p:sp>
        <p:nvSpPr>
          <p:cNvPr id="4" name="Oval 3"/>
          <p:cNvSpPr/>
          <p:nvPr/>
        </p:nvSpPr>
        <p:spPr>
          <a:xfrm>
            <a:off x="3774981" y="1111393"/>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3715701" y="1493126"/>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3839181" y="1881228"/>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4615341" y="1122665"/>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4644261" y="1486757"/>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4679541" y="1839577"/>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4767741" y="816399"/>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5614461" y="1398552"/>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5614461" y="2051269"/>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p:nvSpPr>
        <p:spPr>
          <a:xfrm>
            <a:off x="6260781" y="2009618"/>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6278421" y="1409824"/>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p:nvSpPr>
        <p:spPr>
          <a:xfrm>
            <a:off x="7136421" y="1438737"/>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8088981" y="1421096"/>
            <a:ext cx="137160" cy="13716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 name="Straight Connector 6"/>
          <p:cNvCxnSpPr/>
          <p:nvPr/>
        </p:nvCxnSpPr>
        <p:spPr>
          <a:xfrm>
            <a:off x="3853954" y="1175930"/>
            <a:ext cx="840360" cy="9144"/>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a:endCxn id="11" idx="2"/>
          </p:cNvCxnSpPr>
          <p:nvPr/>
        </p:nvCxnSpPr>
        <p:spPr>
          <a:xfrm flipV="1">
            <a:off x="3774981" y="1555337"/>
            <a:ext cx="869280" cy="1598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a:endCxn id="12" idx="6"/>
          </p:cNvCxnSpPr>
          <p:nvPr/>
        </p:nvCxnSpPr>
        <p:spPr>
          <a:xfrm flipV="1">
            <a:off x="3916521" y="1908157"/>
            <a:ext cx="900180" cy="50292"/>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a:endCxn id="14" idx="6"/>
          </p:cNvCxnSpPr>
          <p:nvPr/>
        </p:nvCxnSpPr>
        <p:spPr>
          <a:xfrm>
            <a:off x="4835751" y="877480"/>
            <a:ext cx="851862" cy="58050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4690271" y="1196325"/>
            <a:ext cx="997342" cy="259375"/>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V="1">
            <a:off x="4719191" y="1463089"/>
            <a:ext cx="966622" cy="9389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flipV="1">
            <a:off x="4750941" y="1477523"/>
            <a:ext cx="957478" cy="43036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5708419" y="1457787"/>
            <a:ext cx="643154" cy="12235"/>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flipV="1">
            <a:off x="5700821" y="2066379"/>
            <a:ext cx="613921" cy="5347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6351573" y="1478179"/>
            <a:ext cx="850655" cy="25561"/>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7208578" y="1497451"/>
            <a:ext cx="943413"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flipV="1">
            <a:off x="6336982" y="1507317"/>
            <a:ext cx="866495" cy="570881"/>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486375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162191" y="6562043"/>
            <a:ext cx="7586610" cy="338554"/>
          </a:xfrm>
          <a:prstGeom prst="rect">
            <a:avLst/>
          </a:prstGeom>
        </p:spPr>
        <p:txBody>
          <a:bodyPr wrap="square">
            <a:spAutoFit/>
          </a:bodyPr>
          <a:lstStyle/>
          <a:p>
            <a:pPr algn="ctr"/>
            <a:r>
              <a:rPr lang="en-US" sz="1600" dirty="0" smtClean="0"/>
              <a:t>http://</a:t>
            </a:r>
            <a:r>
              <a:rPr lang="en-US" sz="1600" dirty="0" err="1" smtClean="0"/>
              <a:t>www.nature.com</a:t>
            </a:r>
            <a:r>
              <a:rPr lang="en-US" sz="1600" dirty="0" smtClean="0"/>
              <a:t>/</a:t>
            </a:r>
            <a:r>
              <a:rPr lang="en-US" sz="1600" dirty="0" err="1" smtClean="0"/>
              <a:t>srep</a:t>
            </a:r>
            <a:r>
              <a:rPr lang="en-US" sz="1600" dirty="0" smtClean="0"/>
              <a:t>/2013/130207/srep01236/full/srep01236.html</a:t>
            </a:r>
            <a:endParaRPr lang="en-US" sz="1600" dirty="0"/>
          </a:p>
        </p:txBody>
      </p:sp>
      <p:pic>
        <p:nvPicPr>
          <p:cNvPr id="2" name="Picture 1"/>
          <p:cNvPicPr>
            <a:picLocks noChangeAspect="1"/>
          </p:cNvPicPr>
          <p:nvPr/>
        </p:nvPicPr>
        <p:blipFill>
          <a:blip r:embed="rId2"/>
          <a:stretch>
            <a:fillRect/>
          </a:stretch>
        </p:blipFill>
        <p:spPr>
          <a:xfrm>
            <a:off x="293103" y="166300"/>
            <a:ext cx="3003550" cy="6505575"/>
          </a:xfrm>
          <a:prstGeom prst="rect">
            <a:avLst/>
          </a:prstGeom>
        </p:spPr>
      </p:pic>
      <p:sp>
        <p:nvSpPr>
          <p:cNvPr id="4" name="Rectangle 3"/>
          <p:cNvSpPr/>
          <p:nvPr/>
        </p:nvSpPr>
        <p:spPr>
          <a:xfrm>
            <a:off x="3447852" y="30238"/>
            <a:ext cx="5836012" cy="6580263"/>
          </a:xfrm>
          <a:prstGeom prst="rect">
            <a:avLst/>
          </a:prstGeom>
        </p:spPr>
        <p:txBody>
          <a:bodyPr wrap="square">
            <a:spAutoFit/>
          </a:bodyPr>
          <a:lstStyle/>
          <a:p>
            <a:pPr>
              <a:lnSpc>
                <a:spcPct val="120000"/>
              </a:lnSpc>
            </a:pPr>
            <a:r>
              <a:rPr lang="en-US" sz="2800" dirty="0" smtClean="0"/>
              <a:t>A)  Data Set</a:t>
            </a:r>
          </a:p>
          <a:p>
            <a:pPr>
              <a:lnSpc>
                <a:spcPct val="120000"/>
              </a:lnSpc>
            </a:pPr>
            <a:r>
              <a:rPr lang="en-US" sz="2800" dirty="0" smtClean="0"/>
              <a:t>      </a:t>
            </a:r>
            <a:r>
              <a:rPr lang="en-US" sz="2800" dirty="0" smtClean="0">
                <a:solidFill>
                  <a:srgbClr val="0000FF"/>
                </a:solidFill>
              </a:rPr>
              <a:t>Example:  Point cloud data  </a:t>
            </a:r>
          </a:p>
          <a:p>
            <a:pPr>
              <a:lnSpc>
                <a:spcPct val="120000"/>
              </a:lnSpc>
            </a:pPr>
            <a:r>
              <a:rPr lang="en-US" sz="2800" dirty="0">
                <a:solidFill>
                  <a:srgbClr val="0000FF"/>
                </a:solidFill>
              </a:rPr>
              <a:t> </a:t>
            </a:r>
            <a:r>
              <a:rPr lang="en-US" sz="2800" dirty="0" smtClean="0">
                <a:solidFill>
                  <a:srgbClr val="0000FF"/>
                </a:solidFill>
              </a:rPr>
              <a:t>                  representing a hand.</a:t>
            </a:r>
          </a:p>
          <a:p>
            <a:pPr>
              <a:lnSpc>
                <a:spcPct val="120000"/>
              </a:lnSpc>
            </a:pPr>
            <a:endParaRPr lang="en-US" sz="1200" dirty="0" smtClean="0"/>
          </a:p>
          <a:p>
            <a:pPr>
              <a:lnSpc>
                <a:spcPct val="120000"/>
              </a:lnSpc>
            </a:pPr>
            <a:r>
              <a:rPr lang="en-US" sz="2800" dirty="0" smtClean="0"/>
              <a:t>B)  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Example: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endParaRPr lang="en-US" sz="2800" dirty="0"/>
          </a:p>
          <a:p>
            <a:pPr marL="342900" indent="-342900">
              <a:lnSpc>
                <a:spcPct val="120000"/>
              </a:lnSpc>
              <a:buAutoNum type="alphaUcParenR" startAt="3"/>
            </a:pPr>
            <a:r>
              <a:rPr lang="en-US" sz="2800" dirty="0" smtClean="0"/>
              <a:t> Put data into overlapping bins. </a:t>
            </a:r>
          </a:p>
          <a:p>
            <a:pPr>
              <a:lnSpc>
                <a:spcPct val="120000"/>
              </a:lnSpc>
            </a:pPr>
            <a:r>
              <a:rPr lang="en-US" sz="2800" dirty="0" smtClean="0"/>
              <a:t>       </a:t>
            </a:r>
            <a:r>
              <a:rPr lang="en-US" sz="2800" dirty="0" smtClean="0">
                <a:solidFill>
                  <a:srgbClr val="0000FF"/>
                </a:solidFill>
              </a:rPr>
              <a:t>Example:  f</a:t>
            </a:r>
            <a:r>
              <a:rPr lang="en-US" sz="2800" baseline="30000" dirty="0" smtClean="0">
                <a:solidFill>
                  <a:srgbClr val="0000FF"/>
                </a:solidFill>
              </a:rPr>
              <a:t>-1</a:t>
            </a:r>
            <a:r>
              <a:rPr lang="en-US" sz="2800" dirty="0" smtClean="0">
                <a:solidFill>
                  <a:srgbClr val="0000FF"/>
                </a:solidFill>
              </a:rPr>
              <a:t>(</a:t>
            </a:r>
            <a:r>
              <a:rPr lang="en-US" sz="2800" dirty="0" err="1" smtClean="0">
                <a:solidFill>
                  <a:srgbClr val="0000FF"/>
                </a:solidFill>
              </a:rPr>
              <a:t>a</a:t>
            </a:r>
            <a:r>
              <a:rPr lang="en-US" sz="2800" baseline="-25000" dirty="0" err="1" smtClean="0">
                <a:solidFill>
                  <a:srgbClr val="0000FF"/>
                </a:solidFill>
              </a:rPr>
              <a:t>i</a:t>
            </a:r>
            <a:r>
              <a:rPr lang="en-US" sz="2800" dirty="0" smtClean="0">
                <a:solidFill>
                  <a:srgbClr val="0000FF"/>
                </a:solidFill>
              </a:rPr>
              <a:t>, b</a:t>
            </a:r>
            <a:r>
              <a:rPr lang="en-US" sz="2800" baseline="-25000" dirty="0" smtClean="0">
                <a:solidFill>
                  <a:srgbClr val="0000FF"/>
                </a:solidFill>
              </a:rPr>
              <a:t>i</a:t>
            </a:r>
            <a:r>
              <a:rPr lang="en-US" sz="2800" dirty="0" smtClean="0">
                <a:solidFill>
                  <a:srgbClr val="0000FF"/>
                </a:solidFill>
              </a:rPr>
              <a:t>) </a:t>
            </a:r>
          </a:p>
          <a:p>
            <a:pPr>
              <a:lnSpc>
                <a:spcPct val="120000"/>
              </a:lnSpc>
            </a:pPr>
            <a:endParaRPr lang="en-US" sz="800" dirty="0" smtClean="0">
              <a:solidFill>
                <a:srgbClr val="0000FF"/>
              </a:solidFill>
            </a:endParaRPr>
          </a:p>
          <a:p>
            <a:pPr marL="514350" indent="-514350">
              <a:lnSpc>
                <a:spcPct val="120000"/>
              </a:lnSpc>
              <a:buAutoNum type="alphaUcParenR" startAt="4"/>
            </a:pPr>
            <a:r>
              <a:rPr lang="en-US" sz="2800" dirty="0" smtClean="0"/>
              <a:t>Cluster each bin &amp; create network.</a:t>
            </a:r>
          </a:p>
          <a:p>
            <a:pPr>
              <a:lnSpc>
                <a:spcPct val="120000"/>
              </a:lnSpc>
            </a:pPr>
            <a:r>
              <a:rPr lang="en-US" sz="2800" dirty="0"/>
              <a:t> </a:t>
            </a:r>
            <a:r>
              <a:rPr lang="en-US" sz="2800" dirty="0" smtClean="0"/>
              <a:t>      Vertex = a cluster of a bin.  </a:t>
            </a:r>
            <a:endParaRPr lang="en-US" sz="2800" dirty="0"/>
          </a:p>
          <a:p>
            <a:pPr>
              <a:lnSpc>
                <a:spcPct val="120000"/>
              </a:lnSpc>
            </a:pPr>
            <a:r>
              <a:rPr lang="en-US" sz="2800" dirty="0"/>
              <a:t> </a:t>
            </a:r>
            <a:r>
              <a:rPr lang="en-US" sz="2800" dirty="0" smtClean="0"/>
              <a:t>         Edge = nonempty intersection             </a:t>
            </a:r>
          </a:p>
          <a:p>
            <a:r>
              <a:rPr lang="en-US" sz="2800" dirty="0"/>
              <a:t> </a:t>
            </a:r>
            <a:r>
              <a:rPr lang="en-US" sz="2800" dirty="0" smtClean="0"/>
              <a:t>                                between clusters</a:t>
            </a:r>
            <a:endParaRPr lang="en-US" sz="2800" dirty="0"/>
          </a:p>
        </p:txBody>
      </p:sp>
    </p:spTree>
    <p:extLst>
      <p:ext uri="{BB962C8B-B14F-4D97-AF65-F5344CB8AC3E}">
        <p14:creationId xmlns:p14="http://schemas.microsoft.com/office/powerpoint/2010/main" val="5694477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4126" y="17867"/>
            <a:ext cx="7713241" cy="6494085"/>
          </a:xfrm>
          <a:prstGeom prst="rect">
            <a:avLst/>
          </a:prstGeom>
          <a:noFill/>
        </p:spPr>
        <p:txBody>
          <a:bodyPr wrap="square" rtlCol="0">
            <a:spAutoFit/>
          </a:bodyPr>
          <a:lstStyle/>
          <a:p>
            <a:pPr algn="ctr"/>
            <a:r>
              <a:rPr lang="en-US" sz="9600" dirty="0" smtClean="0">
                <a:solidFill>
                  <a:srgbClr val="FF0000"/>
                </a:solidFill>
              </a:rPr>
              <a:t>Note: we made many, many choices</a:t>
            </a:r>
          </a:p>
          <a:p>
            <a:pPr algn="ctr"/>
            <a:endParaRPr lang="en-US" sz="3200" dirty="0">
              <a:solidFill>
                <a:srgbClr val="FF0000"/>
              </a:solidFill>
            </a:endParaRPr>
          </a:p>
          <a:p>
            <a:pPr algn="ctr"/>
            <a:r>
              <a:rPr lang="en-US" sz="3200" dirty="0" smtClean="0">
                <a:solidFill>
                  <a:srgbClr val="000000"/>
                </a:solidFill>
              </a:rPr>
              <a:t>It helps to know what you are doing when you make choices, so collaborating with others is highly recommended.</a:t>
            </a:r>
          </a:p>
        </p:txBody>
      </p:sp>
    </p:spTree>
    <p:extLst>
      <p:ext uri="{BB962C8B-B14F-4D97-AF65-F5344CB8AC3E}">
        <p14:creationId xmlns:p14="http://schemas.microsoft.com/office/powerpoint/2010/main" val="20828397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t="5" b="76001"/>
          <a:stretch/>
        </p:blipFill>
        <p:spPr>
          <a:xfrm>
            <a:off x="1451989" y="461819"/>
            <a:ext cx="7328662" cy="3808713"/>
          </a:xfrm>
          <a:prstGeom prst="rect">
            <a:avLst/>
          </a:prstGeom>
        </p:spPr>
      </p:pic>
      <p:sp>
        <p:nvSpPr>
          <p:cNvPr id="5" name="Rectangle 4"/>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7" name="Rectangle 6"/>
          <p:cNvSpPr/>
          <p:nvPr/>
        </p:nvSpPr>
        <p:spPr>
          <a:xfrm>
            <a:off x="1829978" y="4270532"/>
            <a:ext cx="5836012" cy="1858970"/>
          </a:xfrm>
          <a:prstGeom prst="rect">
            <a:avLst/>
          </a:prstGeom>
        </p:spPr>
        <p:txBody>
          <a:bodyPr wrap="square">
            <a:spAutoFit/>
          </a:bodyPr>
          <a:lstStyle/>
          <a:p>
            <a:pPr>
              <a:lnSpc>
                <a:spcPct val="120000"/>
              </a:lnSpc>
            </a:pPr>
            <a:r>
              <a:rPr lang="en-US" sz="2800" dirty="0" smtClean="0"/>
              <a:t>A)  Data Set</a:t>
            </a:r>
          </a:p>
          <a:p>
            <a:pPr>
              <a:lnSpc>
                <a:spcPct val="120000"/>
              </a:lnSpc>
            </a:pPr>
            <a:r>
              <a:rPr lang="en-US" sz="2800" dirty="0" smtClean="0"/>
              <a:t>      </a:t>
            </a:r>
            <a:r>
              <a:rPr lang="en-US" sz="2800" dirty="0" smtClean="0">
                <a:solidFill>
                  <a:srgbClr val="0000FF"/>
                </a:solidFill>
              </a:rPr>
              <a:t>Example:  Point cloud data  </a:t>
            </a:r>
          </a:p>
          <a:p>
            <a:pPr>
              <a:lnSpc>
                <a:spcPct val="120000"/>
              </a:lnSpc>
            </a:pPr>
            <a:r>
              <a:rPr lang="en-US" sz="2800" dirty="0">
                <a:solidFill>
                  <a:srgbClr val="0000FF"/>
                </a:solidFill>
              </a:rPr>
              <a:t> </a:t>
            </a:r>
            <a:r>
              <a:rPr lang="en-US" sz="2800" dirty="0" smtClean="0">
                <a:solidFill>
                  <a:srgbClr val="0000FF"/>
                </a:solidFill>
              </a:rPr>
              <a:t>                  representing a hand.</a:t>
            </a:r>
          </a:p>
          <a:p>
            <a:pPr>
              <a:lnSpc>
                <a:spcPct val="120000"/>
              </a:lnSpc>
            </a:pPr>
            <a:endParaRPr lang="en-US" sz="1200" dirty="0" smtClean="0"/>
          </a:p>
        </p:txBody>
      </p:sp>
      <p:sp>
        <p:nvSpPr>
          <p:cNvPr id="2" name="TextBox 1"/>
          <p:cNvSpPr txBox="1"/>
          <p:nvPr/>
        </p:nvSpPr>
        <p:spPr>
          <a:xfrm>
            <a:off x="438487" y="1526942"/>
            <a:ext cx="2389007" cy="2062103"/>
          </a:xfrm>
          <a:prstGeom prst="rect">
            <a:avLst/>
          </a:prstGeom>
          <a:noFill/>
        </p:spPr>
        <p:txBody>
          <a:bodyPr wrap="square" rtlCol="0">
            <a:spAutoFit/>
          </a:bodyPr>
          <a:lstStyle/>
          <a:p>
            <a:r>
              <a:rPr lang="en-US" sz="3200" dirty="0" smtClean="0">
                <a:solidFill>
                  <a:srgbClr val="FF0000"/>
                </a:solidFill>
              </a:rPr>
              <a:t>We chose how to model the data set</a:t>
            </a:r>
          </a:p>
        </p:txBody>
      </p:sp>
    </p:spTree>
    <p:extLst>
      <p:ext uri="{BB962C8B-B14F-4D97-AF65-F5344CB8AC3E}">
        <p14:creationId xmlns:p14="http://schemas.microsoft.com/office/powerpoint/2010/main" val="11106272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pic>
        <p:nvPicPr>
          <p:cNvPr id="7" name="Picture 6"/>
          <p:cNvPicPr>
            <a:picLocks noChangeAspect="1"/>
          </p:cNvPicPr>
          <p:nvPr/>
        </p:nvPicPr>
        <p:blipFill rotWithShape="1">
          <a:blip r:embed="rId2"/>
          <a:srcRect t="26504" b="53832"/>
          <a:stretch/>
        </p:blipFill>
        <p:spPr>
          <a:xfrm>
            <a:off x="223597" y="384558"/>
            <a:ext cx="6967814" cy="2967694"/>
          </a:xfrm>
          <a:prstGeom prst="rect">
            <a:avLst/>
          </a:prstGeom>
        </p:spPr>
      </p:pic>
      <p:sp>
        <p:nvSpPr>
          <p:cNvPr id="8" name="Rectangle 7"/>
          <p:cNvSpPr/>
          <p:nvPr/>
        </p:nvSpPr>
        <p:spPr>
          <a:xfrm>
            <a:off x="4929641" y="781833"/>
            <a:ext cx="4214360" cy="1629164"/>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p:txBody>
      </p:sp>
      <p:sp>
        <p:nvSpPr>
          <p:cNvPr id="9" name="TextBox 8"/>
          <p:cNvSpPr txBox="1"/>
          <p:nvPr/>
        </p:nvSpPr>
        <p:spPr>
          <a:xfrm>
            <a:off x="389901" y="1028045"/>
            <a:ext cx="1874917" cy="1569660"/>
          </a:xfrm>
          <a:prstGeom prst="rect">
            <a:avLst/>
          </a:prstGeom>
          <a:noFill/>
        </p:spPr>
        <p:txBody>
          <a:bodyPr wrap="square" rtlCol="0">
            <a:spAutoFit/>
          </a:bodyPr>
          <a:lstStyle/>
          <a:p>
            <a:r>
              <a:rPr lang="en-US" sz="3200" dirty="0" smtClean="0">
                <a:solidFill>
                  <a:srgbClr val="FF0000"/>
                </a:solidFill>
              </a:rPr>
              <a:t>Chose filter function</a:t>
            </a:r>
          </a:p>
        </p:txBody>
      </p:sp>
    </p:spTree>
    <p:extLst>
      <p:ext uri="{BB962C8B-B14F-4D97-AF65-F5344CB8AC3E}">
        <p14:creationId xmlns:p14="http://schemas.microsoft.com/office/powerpoint/2010/main" val="20575248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pic>
        <p:nvPicPr>
          <p:cNvPr id="6" name="Picture 5"/>
          <p:cNvPicPr>
            <a:picLocks noChangeAspect="1"/>
          </p:cNvPicPr>
          <p:nvPr/>
        </p:nvPicPr>
        <p:blipFill rotWithShape="1">
          <a:blip r:embed="rId2"/>
          <a:srcRect l="17416" t="6710" r="17316" b="74614"/>
          <a:stretch/>
        </p:blipFill>
        <p:spPr>
          <a:xfrm>
            <a:off x="1670188" y="3352252"/>
            <a:ext cx="4391200" cy="2721558"/>
          </a:xfrm>
          <a:prstGeom prst="rect">
            <a:avLst/>
          </a:prstGeom>
        </p:spPr>
      </p:pic>
      <p:pic>
        <p:nvPicPr>
          <p:cNvPr id="7" name="Picture 6"/>
          <p:cNvPicPr>
            <a:picLocks noChangeAspect="1"/>
          </p:cNvPicPr>
          <p:nvPr/>
        </p:nvPicPr>
        <p:blipFill rotWithShape="1">
          <a:blip r:embed="rId3"/>
          <a:srcRect t="26504" b="53832"/>
          <a:stretch/>
        </p:blipFill>
        <p:spPr>
          <a:xfrm>
            <a:off x="223597" y="384558"/>
            <a:ext cx="6967814" cy="2967694"/>
          </a:xfrm>
          <a:prstGeom prst="rect">
            <a:avLst/>
          </a:prstGeom>
        </p:spPr>
      </p:pic>
      <p:sp>
        <p:nvSpPr>
          <p:cNvPr id="9" name="TextBox 8"/>
          <p:cNvSpPr txBox="1"/>
          <p:nvPr/>
        </p:nvSpPr>
        <p:spPr>
          <a:xfrm>
            <a:off x="389901" y="1028045"/>
            <a:ext cx="1874917" cy="1569660"/>
          </a:xfrm>
          <a:prstGeom prst="rect">
            <a:avLst/>
          </a:prstGeom>
          <a:noFill/>
        </p:spPr>
        <p:txBody>
          <a:bodyPr wrap="square" rtlCol="0">
            <a:spAutoFit/>
          </a:bodyPr>
          <a:lstStyle/>
          <a:p>
            <a:r>
              <a:rPr lang="en-US" sz="3200" dirty="0" smtClean="0">
                <a:solidFill>
                  <a:srgbClr val="FF0000"/>
                </a:solidFill>
              </a:rPr>
              <a:t>Chose filter function</a:t>
            </a:r>
          </a:p>
        </p:txBody>
      </p:sp>
      <p:sp>
        <p:nvSpPr>
          <p:cNvPr id="5" name="Rectangle 4"/>
          <p:cNvSpPr/>
          <p:nvPr/>
        </p:nvSpPr>
        <p:spPr>
          <a:xfrm>
            <a:off x="4929640" y="781833"/>
            <a:ext cx="5836012" cy="4731552"/>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a:p>
            <a:pPr>
              <a:lnSpc>
                <a:spcPct val="120000"/>
              </a:lnSpc>
            </a:pPr>
            <a:endParaRPr lang="en-US" sz="2800" dirty="0">
              <a:solidFill>
                <a:srgbClr val="0000FF"/>
              </a:solidFill>
              <a:sym typeface="Wingdings"/>
            </a:endParaRPr>
          </a:p>
          <a:p>
            <a:pPr>
              <a:lnSpc>
                <a:spcPct val="120000"/>
              </a:lnSpc>
            </a:pPr>
            <a:endParaRPr lang="en-US" sz="2800" dirty="0" smtClean="0">
              <a:solidFill>
                <a:srgbClr val="0000FF"/>
              </a:solidFill>
              <a:sym typeface="Wingdings"/>
            </a:endParaRPr>
          </a:p>
          <a:p>
            <a:pPr>
              <a:lnSpc>
                <a:spcPct val="120000"/>
              </a:lnSpc>
            </a:pPr>
            <a:endParaRPr lang="en-US" sz="2800" dirty="0">
              <a:solidFill>
                <a:srgbClr val="0000FF"/>
              </a:solidFill>
              <a:sym typeface="Wingdings"/>
            </a:endParaRPr>
          </a:p>
          <a:p>
            <a:pPr>
              <a:lnSpc>
                <a:spcPct val="120000"/>
              </a:lnSpc>
            </a:pPr>
            <a:r>
              <a:rPr lang="en-US" sz="2800" dirty="0" smtClean="0">
                <a:solidFill>
                  <a:srgbClr val="0000FF"/>
                </a:solidFill>
              </a:rPr>
              <a:t>             </a:t>
            </a:r>
            <a:r>
              <a:rPr lang="en-US" sz="2800" dirty="0" smtClean="0">
                <a:solidFill>
                  <a:srgbClr val="660066"/>
                </a:solidFill>
              </a:rPr>
              <a:t>Ex 2:  y-coordinate</a:t>
            </a:r>
          </a:p>
          <a:p>
            <a:pPr>
              <a:lnSpc>
                <a:spcPct val="120000"/>
              </a:lnSpc>
            </a:pPr>
            <a:r>
              <a:rPr lang="en-US" sz="2800" dirty="0" smtClean="0">
                <a:solidFill>
                  <a:srgbClr val="660066"/>
                </a:solidFill>
              </a:rPr>
              <a:t>                   g : (x, y, z) </a:t>
            </a:r>
            <a:r>
              <a:rPr lang="en-US" sz="2800" dirty="0" smtClean="0">
                <a:solidFill>
                  <a:srgbClr val="660066"/>
                </a:solidFill>
                <a:sym typeface="Wingdings"/>
              </a:rPr>
              <a:t> y</a:t>
            </a:r>
            <a:endParaRPr lang="en-US" sz="2800" dirty="0" smtClean="0">
              <a:solidFill>
                <a:srgbClr val="660066"/>
              </a:solidFill>
            </a:endParaRPr>
          </a:p>
          <a:p>
            <a:pPr>
              <a:lnSpc>
                <a:spcPct val="120000"/>
              </a:lnSpc>
            </a:pPr>
            <a:endParaRPr lang="en-US" sz="2800" dirty="0"/>
          </a:p>
        </p:txBody>
      </p:sp>
    </p:spTree>
    <p:extLst>
      <p:ext uri="{BB962C8B-B14F-4D97-AF65-F5344CB8AC3E}">
        <p14:creationId xmlns:p14="http://schemas.microsoft.com/office/powerpoint/2010/main" val="38836166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26504" b="53832"/>
          <a:stretch/>
        </p:blipFill>
        <p:spPr>
          <a:xfrm>
            <a:off x="223597" y="384558"/>
            <a:ext cx="6967814" cy="2967694"/>
          </a:xfrm>
          <a:prstGeom prst="rect">
            <a:avLst/>
          </a:prstGeom>
        </p:spPr>
      </p:pic>
      <p:sp>
        <p:nvSpPr>
          <p:cNvPr id="4" name="Rectangle 3"/>
          <p:cNvSpPr/>
          <p:nvPr/>
        </p:nvSpPr>
        <p:spPr>
          <a:xfrm>
            <a:off x="0" y="6477486"/>
            <a:ext cx="9068869" cy="430887"/>
          </a:xfrm>
          <a:prstGeom prst="rect">
            <a:avLst/>
          </a:prstGeom>
        </p:spPr>
        <p:txBody>
          <a:bodyPr wrap="square">
            <a:spAutoFit/>
          </a:bodyPr>
          <a:lstStyle/>
          <a:p>
            <a:pPr algn="ctr"/>
            <a:r>
              <a:rPr lang="en-US" sz="2200" dirty="0" smtClean="0">
                <a:solidFill>
                  <a:srgbClr val="660066"/>
                </a:solidFill>
              </a:rPr>
              <a:t>http://</a:t>
            </a:r>
            <a:r>
              <a:rPr lang="en-US" sz="2200" dirty="0" err="1" smtClean="0">
                <a:solidFill>
                  <a:srgbClr val="660066"/>
                </a:solidFill>
              </a:rPr>
              <a:t>www.nature.com</a:t>
            </a:r>
            <a:r>
              <a:rPr lang="en-US" sz="2200" dirty="0" smtClean="0">
                <a:solidFill>
                  <a:srgbClr val="660066"/>
                </a:solidFill>
              </a:rPr>
              <a:t>/</a:t>
            </a:r>
            <a:r>
              <a:rPr lang="en-US" sz="2200" dirty="0" err="1" smtClean="0">
                <a:solidFill>
                  <a:srgbClr val="660066"/>
                </a:solidFill>
              </a:rPr>
              <a:t>srep</a:t>
            </a:r>
            <a:r>
              <a:rPr lang="en-US" sz="2200" dirty="0" smtClean="0">
                <a:solidFill>
                  <a:srgbClr val="660066"/>
                </a:solidFill>
              </a:rPr>
              <a:t>/2013/130207/srep01236/full/srep01236.html</a:t>
            </a:r>
            <a:endParaRPr lang="en-US" sz="2200" dirty="0">
              <a:solidFill>
                <a:srgbClr val="660066"/>
              </a:solidFill>
            </a:endParaRPr>
          </a:p>
        </p:txBody>
      </p:sp>
      <p:sp>
        <p:nvSpPr>
          <p:cNvPr id="5" name="Rectangle 4"/>
          <p:cNvSpPr/>
          <p:nvPr/>
        </p:nvSpPr>
        <p:spPr>
          <a:xfrm>
            <a:off x="4929641" y="781833"/>
            <a:ext cx="4214360" cy="1629164"/>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p:txBody>
      </p:sp>
      <p:sp>
        <p:nvSpPr>
          <p:cNvPr id="3" name="TextBox 2"/>
          <p:cNvSpPr txBox="1"/>
          <p:nvPr/>
        </p:nvSpPr>
        <p:spPr>
          <a:xfrm>
            <a:off x="389901" y="1028045"/>
            <a:ext cx="1874917" cy="1569660"/>
          </a:xfrm>
          <a:prstGeom prst="rect">
            <a:avLst/>
          </a:prstGeom>
          <a:noFill/>
        </p:spPr>
        <p:txBody>
          <a:bodyPr wrap="square" rtlCol="0">
            <a:spAutoFit/>
          </a:bodyPr>
          <a:lstStyle/>
          <a:p>
            <a:r>
              <a:rPr lang="en-US" sz="3200" dirty="0" smtClean="0">
                <a:solidFill>
                  <a:srgbClr val="FF0000"/>
                </a:solidFill>
              </a:rPr>
              <a:t>Chose filter function</a:t>
            </a:r>
          </a:p>
        </p:txBody>
      </p:sp>
      <p:sp>
        <p:nvSpPr>
          <p:cNvPr id="6" name="Rectangle 5"/>
          <p:cNvSpPr/>
          <p:nvPr/>
        </p:nvSpPr>
        <p:spPr>
          <a:xfrm>
            <a:off x="510863" y="3163881"/>
            <a:ext cx="8304271" cy="3252172"/>
          </a:xfrm>
          <a:prstGeom prst="rect">
            <a:avLst/>
          </a:prstGeom>
        </p:spPr>
        <p:txBody>
          <a:bodyPr wrap="square">
            <a:spAutoFit/>
          </a:bodyPr>
          <a:lstStyle/>
          <a:p>
            <a:r>
              <a:rPr lang="en-US" sz="3200" dirty="0" smtClean="0"/>
              <a:t>Possible filter functions:</a:t>
            </a:r>
          </a:p>
          <a:p>
            <a:pPr marL="514350" indent="574675">
              <a:lnSpc>
                <a:spcPct val="150000"/>
              </a:lnSpc>
            </a:pPr>
            <a:r>
              <a:rPr lang="en-US" sz="3200" dirty="0" smtClean="0"/>
              <a:t>Principle component analysis</a:t>
            </a:r>
          </a:p>
          <a:p>
            <a:pPr marL="514350" indent="574675">
              <a:lnSpc>
                <a:spcPct val="150000"/>
              </a:lnSpc>
            </a:pPr>
            <a:r>
              <a:rPr lang="en-US" sz="3200" dirty="0" smtClean="0"/>
              <a:t>L-infinity centrality:  </a:t>
            </a:r>
          </a:p>
          <a:p>
            <a:pPr marL="514350" indent="574675" algn="ctr"/>
            <a:r>
              <a:rPr lang="en-US" sz="3200" dirty="0" smtClean="0"/>
              <a:t>f(x) = max{d(x, p) : p in data set}</a:t>
            </a:r>
          </a:p>
          <a:p>
            <a:pPr marL="514350" indent="574675">
              <a:lnSpc>
                <a:spcPct val="150000"/>
              </a:lnSpc>
            </a:pPr>
            <a:r>
              <a:rPr lang="en-US" sz="3200" dirty="0" smtClean="0"/>
              <a:t>Norm:   f(x) = ||x || = length of x</a:t>
            </a:r>
            <a:endParaRPr lang="en-US" sz="3200" dirty="0"/>
          </a:p>
        </p:txBody>
      </p:sp>
    </p:spTree>
    <p:extLst>
      <p:ext uri="{BB962C8B-B14F-4D97-AF65-F5344CB8AC3E}">
        <p14:creationId xmlns:p14="http://schemas.microsoft.com/office/powerpoint/2010/main" val="28110099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49246" b="32208"/>
          <a:stretch/>
        </p:blipFill>
        <p:spPr>
          <a:xfrm>
            <a:off x="3392793" y="325226"/>
            <a:ext cx="5195961" cy="2087168"/>
          </a:xfrm>
          <a:prstGeom prst="rect">
            <a:avLst/>
          </a:prstGeom>
        </p:spPr>
      </p:pic>
      <p:sp>
        <p:nvSpPr>
          <p:cNvPr id="3" name="Rectangle 2"/>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4" name="Rectangle 3"/>
          <p:cNvSpPr/>
          <p:nvPr/>
        </p:nvSpPr>
        <p:spPr>
          <a:xfrm>
            <a:off x="1845100" y="2862307"/>
            <a:ext cx="5836012" cy="3919022"/>
          </a:xfrm>
          <a:prstGeom prst="rect">
            <a:avLst/>
          </a:prstGeom>
        </p:spPr>
        <p:txBody>
          <a:bodyPr wrap="square">
            <a:spAutoFit/>
          </a:bodyPr>
          <a:lstStyle/>
          <a:p>
            <a:pPr>
              <a:lnSpc>
                <a:spcPct val="120000"/>
              </a:lnSpc>
            </a:pPr>
            <a:r>
              <a:rPr lang="en-US" sz="3200" dirty="0" smtClean="0"/>
              <a:t>Put data into overlapping bins. </a:t>
            </a:r>
          </a:p>
          <a:p>
            <a:pPr>
              <a:lnSpc>
                <a:spcPct val="120000"/>
              </a:lnSpc>
            </a:pPr>
            <a:r>
              <a:rPr lang="en-US" sz="3200" dirty="0" smtClean="0"/>
              <a:t>         </a:t>
            </a:r>
            <a:r>
              <a:rPr lang="en-US" sz="3200" dirty="0" smtClean="0">
                <a:solidFill>
                  <a:srgbClr val="0000FF"/>
                </a:solidFill>
              </a:rPr>
              <a:t>Example:  f</a:t>
            </a:r>
            <a:r>
              <a:rPr lang="en-US" sz="3200" baseline="30000" dirty="0" smtClean="0">
                <a:solidFill>
                  <a:srgbClr val="0000FF"/>
                </a:solidFill>
              </a:rPr>
              <a:t>-1</a:t>
            </a:r>
            <a:r>
              <a:rPr lang="en-US" sz="3200" dirty="0" smtClean="0">
                <a:solidFill>
                  <a:srgbClr val="0000FF"/>
                </a:solidFill>
              </a:rPr>
              <a:t>(</a:t>
            </a:r>
            <a:r>
              <a:rPr lang="en-US" sz="3200" dirty="0" err="1" smtClean="0">
                <a:solidFill>
                  <a:srgbClr val="0000FF"/>
                </a:solidFill>
              </a:rPr>
              <a:t>a</a:t>
            </a:r>
            <a:r>
              <a:rPr lang="en-US" sz="3200" baseline="-25000" dirty="0" err="1" smtClean="0">
                <a:solidFill>
                  <a:srgbClr val="0000FF"/>
                </a:solidFill>
              </a:rPr>
              <a:t>i</a:t>
            </a:r>
            <a:r>
              <a:rPr lang="en-US" sz="3200" dirty="0" smtClean="0">
                <a:solidFill>
                  <a:srgbClr val="0000FF"/>
                </a:solidFill>
              </a:rPr>
              <a:t>, b</a:t>
            </a:r>
            <a:r>
              <a:rPr lang="en-US" sz="3200" baseline="-25000" dirty="0" smtClean="0">
                <a:solidFill>
                  <a:srgbClr val="0000FF"/>
                </a:solidFill>
              </a:rPr>
              <a:t>i</a:t>
            </a:r>
            <a:r>
              <a:rPr lang="en-US" sz="3200" dirty="0" smtClean="0">
                <a:solidFill>
                  <a:srgbClr val="0000FF"/>
                </a:solidFill>
              </a:rPr>
              <a:t>) </a:t>
            </a:r>
          </a:p>
          <a:p>
            <a:pPr>
              <a:lnSpc>
                <a:spcPct val="120000"/>
              </a:lnSpc>
            </a:pPr>
            <a:endParaRPr lang="en-US" sz="2000" dirty="0" smtClean="0">
              <a:solidFill>
                <a:srgbClr val="0000FF"/>
              </a:solidFill>
            </a:endParaRPr>
          </a:p>
          <a:p>
            <a:pPr>
              <a:lnSpc>
                <a:spcPct val="120000"/>
              </a:lnSpc>
            </a:pPr>
            <a:r>
              <a:rPr lang="en-US" sz="3200" dirty="0" smtClean="0">
                <a:solidFill>
                  <a:srgbClr val="660066"/>
                </a:solidFill>
              </a:rPr>
              <a:t>If equal length intervals:</a:t>
            </a:r>
          </a:p>
          <a:p>
            <a:pPr>
              <a:lnSpc>
                <a:spcPct val="120000"/>
              </a:lnSpc>
            </a:pPr>
            <a:r>
              <a:rPr lang="en-US" sz="3200" dirty="0">
                <a:solidFill>
                  <a:srgbClr val="660066"/>
                </a:solidFill>
              </a:rPr>
              <a:t>	</a:t>
            </a:r>
            <a:r>
              <a:rPr lang="en-US" sz="3200" dirty="0" smtClean="0">
                <a:solidFill>
                  <a:srgbClr val="660066"/>
                </a:solidFill>
              </a:rPr>
              <a:t>	Choose length.</a:t>
            </a:r>
          </a:p>
          <a:p>
            <a:pPr>
              <a:lnSpc>
                <a:spcPct val="120000"/>
              </a:lnSpc>
            </a:pPr>
            <a:r>
              <a:rPr lang="en-US" sz="3200" dirty="0">
                <a:solidFill>
                  <a:srgbClr val="660066"/>
                </a:solidFill>
              </a:rPr>
              <a:t>	</a:t>
            </a:r>
            <a:r>
              <a:rPr lang="en-US" sz="3200" dirty="0" smtClean="0">
                <a:solidFill>
                  <a:srgbClr val="660066"/>
                </a:solidFill>
              </a:rPr>
              <a:t>	Choose % overlap.</a:t>
            </a:r>
            <a:endParaRPr lang="en-US" sz="3200" dirty="0">
              <a:solidFill>
                <a:srgbClr val="660066"/>
              </a:solidFill>
            </a:endParaRPr>
          </a:p>
          <a:p>
            <a:pPr>
              <a:lnSpc>
                <a:spcPct val="120000"/>
              </a:lnSpc>
            </a:pPr>
            <a:endParaRPr lang="en-US" sz="2800" dirty="0" smtClean="0">
              <a:solidFill>
                <a:srgbClr val="0000FF"/>
              </a:solidFill>
            </a:endParaRPr>
          </a:p>
        </p:txBody>
      </p:sp>
      <p:sp>
        <p:nvSpPr>
          <p:cNvPr id="5" name="TextBox 4"/>
          <p:cNvSpPr txBox="1"/>
          <p:nvPr/>
        </p:nvSpPr>
        <p:spPr>
          <a:xfrm>
            <a:off x="677187" y="1088517"/>
            <a:ext cx="2337599" cy="584776"/>
          </a:xfrm>
          <a:prstGeom prst="rect">
            <a:avLst/>
          </a:prstGeom>
          <a:noFill/>
        </p:spPr>
        <p:txBody>
          <a:bodyPr wrap="square" rtlCol="0">
            <a:spAutoFit/>
          </a:bodyPr>
          <a:lstStyle/>
          <a:p>
            <a:r>
              <a:rPr lang="en-US" sz="3200" dirty="0" smtClean="0">
                <a:solidFill>
                  <a:srgbClr val="FF0000"/>
                </a:solidFill>
              </a:rPr>
              <a:t>Chose bins</a:t>
            </a:r>
          </a:p>
        </p:txBody>
      </p:sp>
    </p:spTree>
    <p:extLst>
      <p:ext uri="{BB962C8B-B14F-4D97-AF65-F5344CB8AC3E}">
        <p14:creationId xmlns:p14="http://schemas.microsoft.com/office/powerpoint/2010/main" val="23259204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5" b="76001"/>
          <a:stretch/>
        </p:blipFill>
        <p:spPr>
          <a:xfrm>
            <a:off x="907669" y="461819"/>
            <a:ext cx="7328662" cy="3808713"/>
          </a:xfrm>
          <a:prstGeom prst="rect">
            <a:avLst/>
          </a:prstGeom>
        </p:spPr>
      </p:pic>
      <p:sp>
        <p:nvSpPr>
          <p:cNvPr id="5" name="Rectangle 4"/>
          <p:cNvSpPr/>
          <p:nvPr/>
        </p:nvSpPr>
        <p:spPr>
          <a:xfrm>
            <a:off x="0" y="6477486"/>
            <a:ext cx="9068869" cy="430887"/>
          </a:xfrm>
          <a:prstGeom prst="rect">
            <a:avLst/>
          </a:prstGeom>
        </p:spPr>
        <p:txBody>
          <a:bodyPr wrap="square">
            <a:spAutoFit/>
          </a:bodyPr>
          <a:lstStyle/>
          <a:p>
            <a:pPr algn="ctr"/>
            <a:r>
              <a:rPr lang="en-US" sz="2200" dirty="0" smtClean="0"/>
              <a:t>http://www.nature.com/srep/2013/130207/srep01236/full/srep01236.html</a:t>
            </a:r>
            <a:endParaRPr lang="en-US" sz="2200" dirty="0"/>
          </a:p>
        </p:txBody>
      </p:sp>
      <p:sp>
        <p:nvSpPr>
          <p:cNvPr id="7" name="Rectangle 6"/>
          <p:cNvSpPr/>
          <p:nvPr/>
        </p:nvSpPr>
        <p:spPr>
          <a:xfrm>
            <a:off x="1829978" y="4270532"/>
            <a:ext cx="5836012" cy="1858970"/>
          </a:xfrm>
          <a:prstGeom prst="rect">
            <a:avLst/>
          </a:prstGeom>
        </p:spPr>
        <p:txBody>
          <a:bodyPr wrap="square">
            <a:spAutoFit/>
          </a:bodyPr>
          <a:lstStyle/>
          <a:p>
            <a:pPr>
              <a:lnSpc>
                <a:spcPct val="120000"/>
              </a:lnSpc>
            </a:pPr>
            <a:r>
              <a:rPr lang="en-US" sz="2800" dirty="0" smtClean="0"/>
              <a:t>A)  Data Set</a:t>
            </a:r>
          </a:p>
          <a:p>
            <a:pPr>
              <a:lnSpc>
                <a:spcPct val="120000"/>
              </a:lnSpc>
            </a:pPr>
            <a:r>
              <a:rPr lang="en-US" sz="2800" dirty="0" smtClean="0"/>
              <a:t>      </a:t>
            </a:r>
            <a:r>
              <a:rPr lang="en-US" sz="2800" dirty="0" smtClean="0">
                <a:solidFill>
                  <a:srgbClr val="0000FF"/>
                </a:solidFill>
              </a:rPr>
              <a:t>Example:  Point cloud data  </a:t>
            </a:r>
          </a:p>
          <a:p>
            <a:pPr>
              <a:lnSpc>
                <a:spcPct val="120000"/>
              </a:lnSpc>
            </a:pPr>
            <a:r>
              <a:rPr lang="en-US" sz="2800" dirty="0">
                <a:solidFill>
                  <a:srgbClr val="0000FF"/>
                </a:solidFill>
              </a:rPr>
              <a:t> </a:t>
            </a:r>
            <a:r>
              <a:rPr lang="en-US" sz="2800" dirty="0" smtClean="0">
                <a:solidFill>
                  <a:srgbClr val="0000FF"/>
                </a:solidFill>
              </a:rPr>
              <a:t>                  representing a hand.</a:t>
            </a:r>
          </a:p>
          <a:p>
            <a:pPr>
              <a:lnSpc>
                <a:spcPct val="120000"/>
              </a:lnSpc>
            </a:pPr>
            <a:endParaRPr lang="en-US" sz="1200" dirty="0" smtClean="0"/>
          </a:p>
        </p:txBody>
      </p:sp>
    </p:spTree>
    <p:extLst>
      <p:ext uri="{BB962C8B-B14F-4D97-AF65-F5344CB8AC3E}">
        <p14:creationId xmlns:p14="http://schemas.microsoft.com/office/powerpoint/2010/main" val="9089800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pic>
        <p:nvPicPr>
          <p:cNvPr id="5" name="Picture 4"/>
          <p:cNvPicPr>
            <a:picLocks noChangeAspect="1"/>
          </p:cNvPicPr>
          <p:nvPr/>
        </p:nvPicPr>
        <p:blipFill rotWithShape="1">
          <a:blip r:embed="rId2"/>
          <a:srcRect t="67722" b="-190"/>
          <a:stretch/>
        </p:blipFill>
        <p:spPr>
          <a:xfrm>
            <a:off x="4179017" y="429608"/>
            <a:ext cx="3900688" cy="2743200"/>
          </a:xfrm>
          <a:prstGeom prst="rect">
            <a:avLst/>
          </a:prstGeom>
        </p:spPr>
      </p:pic>
      <p:sp>
        <p:nvSpPr>
          <p:cNvPr id="6" name="Rectangle 5"/>
          <p:cNvSpPr/>
          <p:nvPr/>
        </p:nvSpPr>
        <p:spPr>
          <a:xfrm>
            <a:off x="3631701" y="3674568"/>
            <a:ext cx="5894081" cy="2074414"/>
          </a:xfrm>
          <a:prstGeom prst="rect">
            <a:avLst/>
          </a:prstGeom>
        </p:spPr>
        <p:txBody>
          <a:bodyPr wrap="square">
            <a:spAutoFit/>
          </a:bodyPr>
          <a:lstStyle/>
          <a:p>
            <a:pPr>
              <a:lnSpc>
                <a:spcPct val="120000"/>
              </a:lnSpc>
            </a:pPr>
            <a:r>
              <a:rPr lang="en-US" sz="2800" dirty="0" smtClean="0"/>
              <a:t> Cluster each bin &amp; create network.</a:t>
            </a:r>
          </a:p>
          <a:p>
            <a:pPr>
              <a:lnSpc>
                <a:spcPct val="120000"/>
              </a:lnSpc>
            </a:pPr>
            <a:r>
              <a:rPr lang="en-US" sz="2800" dirty="0" smtClean="0"/>
              <a:t>        Vertex = a cluster of a bin.  </a:t>
            </a:r>
          </a:p>
          <a:p>
            <a:pPr>
              <a:lnSpc>
                <a:spcPct val="120000"/>
              </a:lnSpc>
            </a:pPr>
            <a:r>
              <a:rPr lang="en-US" sz="2800" dirty="0" smtClean="0"/>
              <a:t>          Edge = nonempty intersection             </a:t>
            </a:r>
          </a:p>
          <a:p>
            <a:r>
              <a:rPr lang="en-US" sz="2800" dirty="0" smtClean="0"/>
              <a:t>                                 between clusters</a:t>
            </a:r>
            <a:endParaRPr lang="en-US" sz="2800" dirty="0"/>
          </a:p>
        </p:txBody>
      </p:sp>
      <p:sp>
        <p:nvSpPr>
          <p:cNvPr id="7" name="TextBox 6"/>
          <p:cNvSpPr txBox="1"/>
          <p:nvPr/>
        </p:nvSpPr>
        <p:spPr>
          <a:xfrm>
            <a:off x="516924" y="664429"/>
            <a:ext cx="2434368" cy="4770536"/>
          </a:xfrm>
          <a:prstGeom prst="rect">
            <a:avLst/>
          </a:prstGeom>
          <a:noFill/>
        </p:spPr>
        <p:txBody>
          <a:bodyPr wrap="square" rtlCol="0">
            <a:spAutoFit/>
          </a:bodyPr>
          <a:lstStyle/>
          <a:p>
            <a:r>
              <a:rPr lang="en-US" sz="3200" dirty="0" smtClean="0">
                <a:solidFill>
                  <a:srgbClr val="FF0000"/>
                </a:solidFill>
              </a:rPr>
              <a:t>Chose how to cluster.</a:t>
            </a:r>
          </a:p>
          <a:p>
            <a:endParaRPr lang="en-US" sz="1600" dirty="0">
              <a:solidFill>
                <a:srgbClr val="660066"/>
              </a:solidFill>
            </a:endParaRPr>
          </a:p>
          <a:p>
            <a:r>
              <a:rPr lang="en-US" sz="3200" dirty="0" smtClean="0">
                <a:solidFill>
                  <a:srgbClr val="660066"/>
                </a:solidFill>
              </a:rPr>
              <a:t>Normally need a definition of distance between data points</a:t>
            </a:r>
          </a:p>
          <a:p>
            <a:endParaRPr lang="en-US" sz="3200" dirty="0" smtClean="0">
              <a:solidFill>
                <a:srgbClr val="FF0000"/>
              </a:solidFill>
            </a:endParaRPr>
          </a:p>
        </p:txBody>
      </p:sp>
      <p:pic>
        <p:nvPicPr>
          <p:cNvPr id="8" name="Picture 7"/>
          <p:cNvPicPr>
            <a:picLocks noChangeAspect="1"/>
          </p:cNvPicPr>
          <p:nvPr/>
        </p:nvPicPr>
        <p:blipFill rotWithShape="1">
          <a:blip r:embed="rId3"/>
          <a:srcRect t="52669" b="32396"/>
          <a:stretch/>
        </p:blipFill>
        <p:spPr>
          <a:xfrm>
            <a:off x="262714" y="5236918"/>
            <a:ext cx="3166261" cy="1024128"/>
          </a:xfrm>
          <a:prstGeom prst="rect">
            <a:avLst/>
          </a:prstGeom>
        </p:spPr>
      </p:pic>
    </p:spTree>
    <p:extLst>
      <p:ext uri="{BB962C8B-B14F-4D97-AF65-F5344CB8AC3E}">
        <p14:creationId xmlns:p14="http://schemas.microsoft.com/office/powerpoint/2010/main" val="23695172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4126" y="17867"/>
            <a:ext cx="7713241" cy="6494085"/>
          </a:xfrm>
          <a:prstGeom prst="rect">
            <a:avLst/>
          </a:prstGeom>
          <a:noFill/>
        </p:spPr>
        <p:txBody>
          <a:bodyPr wrap="square" rtlCol="0">
            <a:spAutoFit/>
          </a:bodyPr>
          <a:lstStyle/>
          <a:p>
            <a:pPr algn="ctr"/>
            <a:r>
              <a:rPr lang="en-US" sz="9600" dirty="0" smtClean="0">
                <a:solidFill>
                  <a:srgbClr val="FF0000"/>
                </a:solidFill>
              </a:rPr>
              <a:t>Note: we made many, many choices</a:t>
            </a:r>
          </a:p>
          <a:p>
            <a:pPr algn="ctr"/>
            <a:endParaRPr lang="en-US" sz="3200" dirty="0">
              <a:solidFill>
                <a:srgbClr val="FF0000"/>
              </a:solidFill>
            </a:endParaRPr>
          </a:p>
          <a:p>
            <a:pPr algn="ctr"/>
            <a:r>
              <a:rPr lang="en-US" sz="3200" dirty="0" smtClean="0">
                <a:solidFill>
                  <a:srgbClr val="000000"/>
                </a:solidFill>
              </a:rPr>
              <a:t>It helps to know what you are doing when you make choices, so collaborating with others is highly recommended.</a:t>
            </a:r>
          </a:p>
        </p:txBody>
      </p:sp>
    </p:spTree>
    <p:extLst>
      <p:ext uri="{BB962C8B-B14F-4D97-AF65-F5344CB8AC3E}">
        <p14:creationId xmlns:p14="http://schemas.microsoft.com/office/powerpoint/2010/main" val="34878633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8970" y="138811"/>
            <a:ext cx="8422006" cy="4278094"/>
          </a:xfrm>
          <a:prstGeom prst="rect">
            <a:avLst/>
          </a:prstGeom>
          <a:noFill/>
        </p:spPr>
        <p:txBody>
          <a:bodyPr wrap="square" rtlCol="0">
            <a:spAutoFit/>
          </a:bodyPr>
          <a:lstStyle/>
          <a:p>
            <a:pPr algn="ctr"/>
            <a:r>
              <a:rPr lang="en-US" sz="3200" dirty="0" smtClean="0">
                <a:solidFill>
                  <a:srgbClr val="FF0000"/>
                </a:solidFill>
              </a:rPr>
              <a:t>Note: we made many, many choices</a:t>
            </a:r>
          </a:p>
          <a:p>
            <a:pPr algn="ctr"/>
            <a:endParaRPr lang="en-US" sz="2400" dirty="0" smtClean="0">
              <a:solidFill>
                <a:srgbClr val="FF0000"/>
              </a:solidFill>
            </a:endParaRPr>
          </a:p>
          <a:p>
            <a:pPr algn="ctr"/>
            <a:endParaRPr lang="en-US" sz="2400" dirty="0">
              <a:solidFill>
                <a:srgbClr val="000000"/>
              </a:solidFill>
            </a:endParaRPr>
          </a:p>
          <a:p>
            <a:r>
              <a:rPr lang="en-US" sz="3200" dirty="0" smtClean="0"/>
              <a:t>“It is useful to think of it as a camera, with lens adjustments and other settings. A different filter function may generate a network with a different shape, thus allowing one to explore the data from a different mathematical perspective.” </a:t>
            </a:r>
          </a:p>
          <a:p>
            <a:endParaRPr lang="en-US" sz="3200" dirty="0" smtClean="0">
              <a:solidFill>
                <a:srgbClr val="000000"/>
              </a:solidFill>
            </a:endParaRPr>
          </a:p>
        </p:txBody>
      </p:sp>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Tree>
    <p:extLst>
      <p:ext uri="{BB962C8B-B14F-4D97-AF65-F5344CB8AC3E}">
        <p14:creationId xmlns:p14="http://schemas.microsoft.com/office/powerpoint/2010/main" val="156398585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3370" y="138811"/>
            <a:ext cx="8422006" cy="4739759"/>
          </a:xfrm>
          <a:prstGeom prst="rect">
            <a:avLst/>
          </a:prstGeom>
          <a:noFill/>
        </p:spPr>
        <p:txBody>
          <a:bodyPr wrap="square" rtlCol="0">
            <a:spAutoFit/>
          </a:bodyPr>
          <a:lstStyle/>
          <a:p>
            <a:pPr algn="ctr"/>
            <a:r>
              <a:rPr lang="en-US" sz="3200" dirty="0" smtClean="0">
                <a:solidFill>
                  <a:srgbClr val="FF0000"/>
                </a:solidFill>
              </a:rPr>
              <a:t>Note: we made many, many choices</a:t>
            </a:r>
          </a:p>
          <a:p>
            <a:pPr algn="ctr"/>
            <a:endParaRPr lang="en-US" sz="2400" dirty="0">
              <a:solidFill>
                <a:srgbClr val="FF0000"/>
              </a:solidFill>
            </a:endParaRPr>
          </a:p>
          <a:p>
            <a:pPr algn="ctr"/>
            <a:endParaRPr lang="en-US" sz="2400" dirty="0">
              <a:solidFill>
                <a:srgbClr val="000000"/>
              </a:solidFill>
            </a:endParaRPr>
          </a:p>
          <a:p>
            <a:r>
              <a:rPr lang="en-US" sz="3200" dirty="0" smtClean="0"/>
              <a:t>“It is useful to think of it as a camera, with lens adjustments and other settings. A different filter function may generate a network with a different shape, thus allowing one to explore the data from a different mathematical perspective.” </a:t>
            </a:r>
          </a:p>
          <a:p>
            <a:endParaRPr lang="en-US" sz="1400" dirty="0" smtClean="0">
              <a:solidFill>
                <a:srgbClr val="000000"/>
              </a:solidFill>
            </a:endParaRPr>
          </a:p>
          <a:p>
            <a:pPr algn="ctr"/>
            <a:r>
              <a:rPr lang="en-US" sz="4800" dirty="0" smtClean="0">
                <a:solidFill>
                  <a:srgbClr val="FF0000"/>
                </a:solidFill>
              </a:rPr>
              <a:t>False positives???</a:t>
            </a:r>
          </a:p>
        </p:txBody>
      </p:sp>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Tree>
    <p:extLst>
      <p:ext uri="{BB962C8B-B14F-4D97-AF65-F5344CB8AC3E}">
        <p14:creationId xmlns:p14="http://schemas.microsoft.com/office/powerpoint/2010/main" val="32212451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o, uh, we did the green study again and got no link. It was probably a-- &quot;RESEARCH CONFLICTED ON GREEN JELLY BEAN/ACNE LINK; MORE STUDY RECOMMENDED!&quot;"/>
          <p:cNvPicPr>
            <a:picLocks noChangeAspect="1" noChangeArrowheads="1"/>
          </p:cNvPicPr>
          <p:nvPr/>
        </p:nvPicPr>
        <p:blipFill rotWithShape="1">
          <a:blip r:embed="rId2">
            <a:extLst>
              <a:ext uri="{28A0092B-C50C-407E-A947-70E740481C1C}">
                <a14:useLocalDpi xmlns:a14="http://schemas.microsoft.com/office/drawing/2010/main" val="0"/>
              </a:ext>
            </a:extLst>
          </a:blip>
          <a:srcRect t="-1" b="51937"/>
          <a:stretch/>
        </p:blipFill>
        <p:spPr bwMode="auto">
          <a:xfrm>
            <a:off x="0" y="0"/>
            <a:ext cx="51435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So, uh, we did the green study again and got no link. It was probably a-- &quot;RESEARCH CONFLICTED ON GREEN JELLY BEAN/ACNE LINK; MORE STUDY RECOMMENDED!&quot;"/>
          <p:cNvPicPr>
            <a:picLocks noChangeAspect="1" noChangeArrowheads="1"/>
          </p:cNvPicPr>
          <p:nvPr/>
        </p:nvPicPr>
        <p:blipFill rotWithShape="1">
          <a:blip r:embed="rId2">
            <a:extLst>
              <a:ext uri="{28A0092B-C50C-407E-A947-70E740481C1C}">
                <a14:useLocalDpi xmlns:a14="http://schemas.microsoft.com/office/drawing/2010/main" val="0"/>
              </a:ext>
            </a:extLst>
          </a:blip>
          <a:srcRect t="48463" b="409"/>
          <a:stretch/>
        </p:blipFill>
        <p:spPr bwMode="auto">
          <a:xfrm>
            <a:off x="5194286" y="895948"/>
            <a:ext cx="3949714" cy="560199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143500" y="159391"/>
            <a:ext cx="4000500" cy="553998"/>
          </a:xfrm>
          <a:prstGeom prst="rect">
            <a:avLst/>
          </a:prstGeom>
          <a:solidFill>
            <a:srgbClr val="293315"/>
          </a:solidFill>
        </p:spPr>
        <p:txBody>
          <a:bodyPr wrap="square" rtlCol="0">
            <a:spAutoFit/>
          </a:bodyPr>
          <a:lstStyle/>
          <a:p>
            <a:r>
              <a:rPr lang="en-US" sz="3000" dirty="0" smtClean="0">
                <a:solidFill>
                  <a:srgbClr val="A7DF7D"/>
                </a:solidFill>
              </a:rPr>
              <a:t>False Positives will occur</a:t>
            </a:r>
          </a:p>
        </p:txBody>
      </p:sp>
    </p:spTree>
    <p:extLst>
      <p:ext uri="{BB962C8B-B14F-4D97-AF65-F5344CB8AC3E}">
        <p14:creationId xmlns:p14="http://schemas.microsoft.com/office/powerpoint/2010/main" val="15753253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3370" y="138811"/>
            <a:ext cx="8422006" cy="4739759"/>
          </a:xfrm>
          <a:prstGeom prst="rect">
            <a:avLst/>
          </a:prstGeom>
          <a:noFill/>
        </p:spPr>
        <p:txBody>
          <a:bodyPr wrap="square" rtlCol="0">
            <a:spAutoFit/>
          </a:bodyPr>
          <a:lstStyle/>
          <a:p>
            <a:pPr algn="ctr"/>
            <a:r>
              <a:rPr lang="en-US" sz="3200" dirty="0" smtClean="0">
                <a:solidFill>
                  <a:srgbClr val="FF0000"/>
                </a:solidFill>
              </a:rPr>
              <a:t>Note: we made many, many choices</a:t>
            </a:r>
          </a:p>
          <a:p>
            <a:pPr algn="ctr"/>
            <a:endParaRPr lang="en-US" sz="2400" dirty="0" smtClean="0">
              <a:solidFill>
                <a:srgbClr val="000000"/>
              </a:solidFill>
            </a:endParaRPr>
          </a:p>
          <a:p>
            <a:pPr algn="ctr"/>
            <a:endParaRPr lang="en-US" sz="2400" dirty="0">
              <a:solidFill>
                <a:srgbClr val="000000"/>
              </a:solidFill>
            </a:endParaRPr>
          </a:p>
          <a:p>
            <a:r>
              <a:rPr lang="en-US" sz="3200" dirty="0" smtClean="0"/>
              <a:t>“It is useful to think of it as a camera, with lens adjustments and other settings. A different filter function may generate a network with a different shape, thus allowing one to explore the data from a different mathematical perspective.” </a:t>
            </a:r>
          </a:p>
          <a:p>
            <a:endParaRPr lang="en-US" sz="1400" dirty="0" smtClean="0">
              <a:solidFill>
                <a:srgbClr val="000000"/>
              </a:solidFill>
            </a:endParaRPr>
          </a:p>
          <a:p>
            <a:pPr algn="ctr"/>
            <a:r>
              <a:rPr lang="en-US" sz="4800" dirty="0" smtClean="0">
                <a:solidFill>
                  <a:srgbClr val="FF0000"/>
                </a:solidFill>
              </a:rPr>
              <a:t>False positives  </a:t>
            </a:r>
            <a:r>
              <a:rPr lang="en-US" sz="4800" dirty="0">
                <a:solidFill>
                  <a:srgbClr val="FF0000"/>
                </a:solidFill>
              </a:rPr>
              <a:t>vs </a:t>
            </a:r>
            <a:r>
              <a:rPr lang="en-US" sz="4800" dirty="0" smtClean="0">
                <a:solidFill>
                  <a:srgbClr val="FF0000"/>
                </a:solidFill>
              </a:rPr>
              <a:t>  </a:t>
            </a:r>
            <a:r>
              <a:rPr lang="en-US" sz="4800" dirty="0" err="1" smtClean="0">
                <a:solidFill>
                  <a:srgbClr val="FF0000"/>
                </a:solidFill>
              </a:rPr>
              <a:t>persistencia</a:t>
            </a:r>
            <a:endParaRPr lang="en-US" sz="4800" dirty="0" smtClean="0">
              <a:solidFill>
                <a:srgbClr val="FF0000"/>
              </a:solidFill>
            </a:endParaRPr>
          </a:p>
        </p:txBody>
      </p:sp>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Tree>
    <p:extLst>
      <p:ext uri="{BB962C8B-B14F-4D97-AF65-F5344CB8AC3E}">
        <p14:creationId xmlns:p14="http://schemas.microsoft.com/office/powerpoint/2010/main" val="177009681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pic>
        <p:nvPicPr>
          <p:cNvPr id="7" name="Picture 6"/>
          <p:cNvPicPr>
            <a:picLocks noChangeAspect="1"/>
          </p:cNvPicPr>
          <p:nvPr/>
        </p:nvPicPr>
        <p:blipFill rotWithShape="1">
          <a:blip r:embed="rId2"/>
          <a:srcRect t="26504" b="53832"/>
          <a:stretch/>
        </p:blipFill>
        <p:spPr>
          <a:xfrm>
            <a:off x="223597" y="384558"/>
            <a:ext cx="6967814" cy="2967694"/>
          </a:xfrm>
          <a:prstGeom prst="rect">
            <a:avLst/>
          </a:prstGeom>
        </p:spPr>
      </p:pic>
      <p:sp>
        <p:nvSpPr>
          <p:cNvPr id="8" name="Rectangle 7"/>
          <p:cNvSpPr/>
          <p:nvPr/>
        </p:nvSpPr>
        <p:spPr>
          <a:xfrm>
            <a:off x="4929641" y="781833"/>
            <a:ext cx="4214360" cy="1629164"/>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p:txBody>
      </p:sp>
      <p:sp>
        <p:nvSpPr>
          <p:cNvPr id="9" name="TextBox 8"/>
          <p:cNvSpPr txBox="1"/>
          <p:nvPr/>
        </p:nvSpPr>
        <p:spPr>
          <a:xfrm>
            <a:off x="389901" y="1028045"/>
            <a:ext cx="1874917" cy="1569660"/>
          </a:xfrm>
          <a:prstGeom prst="rect">
            <a:avLst/>
          </a:prstGeom>
          <a:noFill/>
        </p:spPr>
        <p:txBody>
          <a:bodyPr wrap="square" rtlCol="0">
            <a:spAutoFit/>
          </a:bodyPr>
          <a:lstStyle/>
          <a:p>
            <a:r>
              <a:rPr lang="en-US" sz="3200" dirty="0" smtClean="0">
                <a:solidFill>
                  <a:srgbClr val="FF0000"/>
                </a:solidFill>
              </a:rPr>
              <a:t>Chose filter function</a:t>
            </a:r>
          </a:p>
        </p:txBody>
      </p:sp>
    </p:spTree>
    <p:extLst>
      <p:ext uri="{BB962C8B-B14F-4D97-AF65-F5344CB8AC3E}">
        <p14:creationId xmlns:p14="http://schemas.microsoft.com/office/powerpoint/2010/main" val="2313288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pic>
        <p:nvPicPr>
          <p:cNvPr id="7" name="Picture 6"/>
          <p:cNvPicPr>
            <a:picLocks noChangeAspect="1"/>
          </p:cNvPicPr>
          <p:nvPr/>
        </p:nvPicPr>
        <p:blipFill rotWithShape="1">
          <a:blip r:embed="rId2"/>
          <a:srcRect t="26504" b="53832"/>
          <a:stretch/>
        </p:blipFill>
        <p:spPr>
          <a:xfrm>
            <a:off x="223597" y="384558"/>
            <a:ext cx="6967814" cy="2967694"/>
          </a:xfrm>
          <a:prstGeom prst="rect">
            <a:avLst/>
          </a:prstGeom>
        </p:spPr>
      </p:pic>
      <p:sp>
        <p:nvSpPr>
          <p:cNvPr id="8" name="Rectangle 7"/>
          <p:cNvSpPr/>
          <p:nvPr/>
        </p:nvSpPr>
        <p:spPr>
          <a:xfrm>
            <a:off x="4929641" y="781833"/>
            <a:ext cx="4214360" cy="1629164"/>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p:txBody>
      </p:sp>
      <p:sp>
        <p:nvSpPr>
          <p:cNvPr id="9" name="TextBox 8"/>
          <p:cNvSpPr txBox="1"/>
          <p:nvPr/>
        </p:nvSpPr>
        <p:spPr>
          <a:xfrm>
            <a:off x="389901" y="1028045"/>
            <a:ext cx="1874917" cy="1569660"/>
          </a:xfrm>
          <a:prstGeom prst="rect">
            <a:avLst/>
          </a:prstGeom>
          <a:noFill/>
        </p:spPr>
        <p:txBody>
          <a:bodyPr wrap="square" rtlCol="0">
            <a:spAutoFit/>
          </a:bodyPr>
          <a:lstStyle/>
          <a:p>
            <a:r>
              <a:rPr lang="en-US" sz="3200" dirty="0" smtClean="0">
                <a:solidFill>
                  <a:srgbClr val="FF0000"/>
                </a:solidFill>
              </a:rPr>
              <a:t>Chose filter function</a:t>
            </a:r>
          </a:p>
        </p:txBody>
      </p:sp>
      <p:grpSp>
        <p:nvGrpSpPr>
          <p:cNvPr id="6" name="Group 5"/>
          <p:cNvGrpSpPr>
            <a:grpSpLocks noChangeAspect="1"/>
          </p:cNvGrpSpPr>
          <p:nvPr/>
        </p:nvGrpSpPr>
        <p:grpSpPr>
          <a:xfrm>
            <a:off x="2006017" y="922211"/>
            <a:ext cx="3278199" cy="2324215"/>
            <a:chOff x="3449435" y="3089563"/>
            <a:chExt cx="2152138" cy="1525848"/>
          </a:xfrm>
        </p:grpSpPr>
        <p:sp>
          <p:nvSpPr>
            <p:cNvPr id="10" name="Rectangle 9"/>
            <p:cNvSpPr/>
            <p:nvPr/>
          </p:nvSpPr>
          <p:spPr>
            <a:xfrm>
              <a:off x="5116941" y="3089563"/>
              <a:ext cx="484632" cy="1525848"/>
            </a:xfrm>
            <a:prstGeom prst="rect">
              <a:avLst/>
            </a:prstGeom>
            <a:solidFill>
              <a:srgbClr val="0000FF">
                <a:alpha val="47000"/>
              </a:srgbClr>
            </a:solidFill>
            <a:ln w="19050" cmpd="sng">
              <a:solidFill>
                <a:srgbClr val="0000F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4790582" y="3089563"/>
              <a:ext cx="484632" cy="1525848"/>
            </a:xfrm>
            <a:prstGeom prst="rect">
              <a:avLst/>
            </a:prstGeom>
            <a:solidFill>
              <a:schemeClr val="accent5">
                <a:lumMod val="75000"/>
                <a:alpha val="47000"/>
              </a:schemeClr>
            </a:solidFill>
            <a:ln w="19050" cmpd="sng">
              <a:solidFill>
                <a:schemeClr val="accent5">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474931" y="3089563"/>
              <a:ext cx="484632" cy="1525848"/>
            </a:xfrm>
            <a:prstGeom prst="rect">
              <a:avLst/>
            </a:prstGeom>
            <a:solidFill>
              <a:srgbClr val="008000">
                <a:alpha val="47000"/>
              </a:srgbClr>
            </a:solidFill>
            <a:ln w="19050" cmpd="sng">
              <a:solidFill>
                <a:srgbClr val="0080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4119053" y="3089563"/>
              <a:ext cx="484632" cy="1525848"/>
            </a:xfrm>
            <a:prstGeom prst="rect">
              <a:avLst/>
            </a:prstGeom>
            <a:solidFill>
              <a:srgbClr val="FFFF00">
                <a:alpha val="47000"/>
              </a:srgbClr>
            </a:solidFill>
            <a:ln w="19050" cmpd="sng">
              <a:solidFill>
                <a:srgbClr val="FFFF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3794797" y="3089563"/>
              <a:ext cx="484632" cy="1525848"/>
            </a:xfrm>
            <a:prstGeom prst="rect">
              <a:avLst/>
            </a:prstGeom>
            <a:solidFill>
              <a:srgbClr val="FF6600">
                <a:alpha val="47000"/>
              </a:srgbClr>
            </a:solidFill>
            <a:ln w="19050" cmpd="sng">
              <a:solidFill>
                <a:srgbClr val="FF66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3449435" y="3089563"/>
              <a:ext cx="484632" cy="1525848"/>
            </a:xfrm>
            <a:prstGeom prst="rect">
              <a:avLst/>
            </a:prstGeom>
            <a:solidFill>
              <a:srgbClr val="FF0000">
                <a:alpha val="47000"/>
              </a:srgbClr>
            </a:solidFill>
            <a:ln w="19050" cmpd="sng">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3" name="Straight Arrow Connector 2"/>
          <p:cNvCxnSpPr/>
          <p:nvPr/>
        </p:nvCxnSpPr>
        <p:spPr>
          <a:xfrm>
            <a:off x="1285225" y="3688843"/>
            <a:ext cx="4762894" cy="1"/>
          </a:xfrm>
          <a:prstGeom prst="straightConnector1">
            <a:avLst/>
          </a:prstGeom>
          <a:ln w="57150" cmpd="sng">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1900176" y="3356248"/>
            <a:ext cx="3981619" cy="584776"/>
          </a:xfrm>
          <a:prstGeom prst="rect">
            <a:avLst/>
          </a:prstGeom>
          <a:noFill/>
        </p:spPr>
        <p:txBody>
          <a:bodyPr wrap="square" rtlCol="0">
            <a:spAutoFit/>
          </a:bodyPr>
          <a:lstStyle/>
          <a:p>
            <a:r>
              <a:rPr lang="en-US" sz="3200" dirty="0" smtClean="0">
                <a:solidFill>
                  <a:srgbClr val="FF0000"/>
                </a:solidFill>
              </a:rPr>
              <a:t>(</a:t>
            </a:r>
            <a:r>
              <a:rPr lang="en-US" sz="3200" dirty="0" smtClean="0"/>
              <a:t>    </a:t>
            </a:r>
            <a:r>
              <a:rPr lang="en-US" sz="3200" dirty="0" smtClean="0">
                <a:solidFill>
                  <a:srgbClr val="FF6600"/>
                </a:solidFill>
              </a:rPr>
              <a:t>(</a:t>
            </a:r>
            <a:r>
              <a:rPr lang="en-US" sz="3200" dirty="0" smtClean="0"/>
              <a:t> </a:t>
            </a:r>
            <a:r>
              <a:rPr lang="en-US" sz="3200" dirty="0" smtClean="0">
                <a:solidFill>
                  <a:srgbClr val="FF0000"/>
                </a:solidFill>
              </a:rPr>
              <a:t>)</a:t>
            </a:r>
            <a:r>
              <a:rPr lang="en-US" sz="3200" dirty="0" smtClean="0"/>
              <a:t>  </a:t>
            </a:r>
            <a:r>
              <a:rPr lang="en-US" sz="3200" dirty="0" smtClean="0">
                <a:solidFill>
                  <a:srgbClr val="FFFF00"/>
                </a:solidFill>
              </a:rPr>
              <a:t>(</a:t>
            </a:r>
            <a:r>
              <a:rPr lang="en-US" sz="3200" dirty="0" smtClean="0"/>
              <a:t> </a:t>
            </a:r>
            <a:r>
              <a:rPr lang="en-US" sz="3200" dirty="0" smtClean="0">
                <a:solidFill>
                  <a:srgbClr val="FF6600"/>
                </a:solidFill>
              </a:rPr>
              <a:t>)</a:t>
            </a:r>
            <a:r>
              <a:rPr lang="en-US" sz="3200" dirty="0" smtClean="0"/>
              <a:t>  </a:t>
            </a:r>
            <a:r>
              <a:rPr lang="en-US" sz="3200" dirty="0" smtClean="0">
                <a:solidFill>
                  <a:srgbClr val="008000"/>
                </a:solidFill>
              </a:rPr>
              <a:t>(</a:t>
            </a:r>
            <a:r>
              <a:rPr lang="en-US" sz="3200" dirty="0" smtClean="0"/>
              <a:t> </a:t>
            </a:r>
            <a:r>
              <a:rPr lang="en-US" sz="3200" dirty="0" smtClean="0">
                <a:solidFill>
                  <a:srgbClr val="FFFF00"/>
                </a:solidFill>
              </a:rPr>
              <a:t>)</a:t>
            </a:r>
            <a:r>
              <a:rPr lang="en-US" sz="3200" dirty="0" smtClean="0"/>
              <a:t>  </a:t>
            </a:r>
            <a:r>
              <a:rPr lang="en-US" sz="3200" dirty="0" smtClean="0">
                <a:solidFill>
                  <a:schemeClr val="accent5">
                    <a:lumMod val="75000"/>
                  </a:schemeClr>
                </a:solidFill>
              </a:rPr>
              <a:t>(</a:t>
            </a:r>
            <a:r>
              <a:rPr lang="en-US" sz="3200" dirty="0" smtClean="0"/>
              <a:t> </a:t>
            </a:r>
            <a:r>
              <a:rPr lang="en-US" sz="3200" dirty="0" smtClean="0">
                <a:solidFill>
                  <a:srgbClr val="008000"/>
                </a:solidFill>
              </a:rPr>
              <a:t>)</a:t>
            </a:r>
            <a:r>
              <a:rPr lang="en-US" sz="3200" dirty="0" smtClean="0"/>
              <a:t>  </a:t>
            </a:r>
            <a:r>
              <a:rPr lang="en-US" sz="3200" dirty="0" smtClean="0">
                <a:solidFill>
                  <a:srgbClr val="0000FF"/>
                </a:solidFill>
              </a:rPr>
              <a:t>(</a:t>
            </a:r>
            <a:r>
              <a:rPr lang="en-US" sz="3200" dirty="0" smtClean="0"/>
              <a:t> </a:t>
            </a:r>
            <a:r>
              <a:rPr lang="en-US" sz="3200" dirty="0" smtClean="0">
                <a:solidFill>
                  <a:srgbClr val="31859C"/>
                </a:solidFill>
              </a:rPr>
              <a:t>)</a:t>
            </a:r>
            <a:r>
              <a:rPr lang="en-US" sz="3200" dirty="0" smtClean="0"/>
              <a:t>    </a:t>
            </a:r>
            <a:r>
              <a:rPr lang="en-US" sz="3200" dirty="0" smtClean="0">
                <a:solidFill>
                  <a:srgbClr val="0000FF"/>
                </a:solidFill>
              </a:rPr>
              <a:t>)</a:t>
            </a:r>
          </a:p>
        </p:txBody>
      </p:sp>
      <p:cxnSp>
        <p:nvCxnSpPr>
          <p:cNvPr id="19" name="Straight Connector 18"/>
          <p:cNvCxnSpPr/>
          <p:nvPr/>
        </p:nvCxnSpPr>
        <p:spPr>
          <a:xfrm>
            <a:off x="2021137" y="3688843"/>
            <a:ext cx="738206" cy="0"/>
          </a:xfrm>
          <a:prstGeom prst="line">
            <a:avLst/>
          </a:prstGeom>
          <a:ln w="76200" cmpd="sng">
            <a:solidFill>
              <a:srgbClr val="FF0000">
                <a:alpha val="55000"/>
              </a:srgb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2536417" y="3690063"/>
            <a:ext cx="738206" cy="0"/>
          </a:xfrm>
          <a:prstGeom prst="line">
            <a:avLst/>
          </a:prstGeom>
          <a:ln w="76200" cmpd="sng">
            <a:solidFill>
              <a:srgbClr val="FF6600">
                <a:alpha val="55000"/>
              </a:srgb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056239" y="3690063"/>
            <a:ext cx="738206" cy="0"/>
          </a:xfrm>
          <a:prstGeom prst="line">
            <a:avLst/>
          </a:prstGeom>
          <a:ln w="76200" cmpd="sng">
            <a:solidFill>
              <a:srgbClr val="FFFF00">
                <a:alpha val="55000"/>
              </a:srgb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3609216" y="3690063"/>
            <a:ext cx="738206" cy="0"/>
          </a:xfrm>
          <a:prstGeom prst="line">
            <a:avLst/>
          </a:prstGeom>
          <a:ln w="76200" cmpd="sng">
            <a:solidFill>
              <a:srgbClr val="008000">
                <a:alpha val="55000"/>
              </a:srgb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109371" y="3688843"/>
            <a:ext cx="738206" cy="0"/>
          </a:xfrm>
          <a:prstGeom prst="line">
            <a:avLst/>
          </a:prstGeom>
          <a:ln w="76200" cmpd="sng">
            <a:solidFill>
              <a:schemeClr val="accent5">
                <a:lumMod val="75000"/>
                <a:alpha val="55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4601867" y="3690061"/>
            <a:ext cx="738206" cy="0"/>
          </a:xfrm>
          <a:prstGeom prst="line">
            <a:avLst/>
          </a:prstGeom>
          <a:ln w="76200" cmpd="sng">
            <a:solidFill>
              <a:srgbClr val="0000FF">
                <a:alpha val="55000"/>
              </a:srgb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6690455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p:cNvPicPr>
            <a:picLocks noChangeAspect="1"/>
          </p:cNvPicPr>
          <p:nvPr/>
        </p:nvPicPr>
        <p:blipFill rotWithShape="1">
          <a:blip r:embed="rId2"/>
          <a:srcRect l="17416" t="6710" r="17316" b="74614"/>
          <a:stretch/>
        </p:blipFill>
        <p:spPr>
          <a:xfrm>
            <a:off x="1522775" y="695162"/>
            <a:ext cx="4391200" cy="2721558"/>
          </a:xfrm>
          <a:prstGeom prst="rect">
            <a:avLst/>
          </a:prstGeom>
        </p:spPr>
      </p:pic>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9" name="TextBox 8"/>
          <p:cNvSpPr txBox="1"/>
          <p:nvPr/>
        </p:nvSpPr>
        <p:spPr>
          <a:xfrm>
            <a:off x="389901" y="1028045"/>
            <a:ext cx="1874917" cy="1077218"/>
          </a:xfrm>
          <a:prstGeom prst="rect">
            <a:avLst/>
          </a:prstGeom>
          <a:noFill/>
        </p:spPr>
        <p:txBody>
          <a:bodyPr wrap="square" rtlCol="0">
            <a:spAutoFit/>
          </a:bodyPr>
          <a:lstStyle/>
          <a:p>
            <a:r>
              <a:rPr lang="en-US" sz="3200" dirty="0" smtClean="0">
                <a:solidFill>
                  <a:srgbClr val="FF0000"/>
                </a:solidFill>
              </a:rPr>
              <a:t>Chose filter </a:t>
            </a:r>
          </a:p>
        </p:txBody>
      </p:sp>
      <p:sp>
        <p:nvSpPr>
          <p:cNvPr id="2" name="TextBox 1"/>
          <p:cNvSpPr txBox="1"/>
          <p:nvPr/>
        </p:nvSpPr>
        <p:spPr>
          <a:xfrm>
            <a:off x="1134018" y="4338928"/>
            <a:ext cx="6269073" cy="584776"/>
          </a:xfrm>
          <a:prstGeom prst="rect">
            <a:avLst/>
          </a:prstGeom>
          <a:noFill/>
        </p:spPr>
        <p:txBody>
          <a:bodyPr wrap="square" rtlCol="0">
            <a:spAutoFit/>
          </a:bodyPr>
          <a:lstStyle/>
          <a:p>
            <a:r>
              <a:rPr lang="en-US" sz="3200" dirty="0" smtClean="0"/>
              <a:t>Only need to cover the data points.</a:t>
            </a:r>
          </a:p>
        </p:txBody>
      </p:sp>
    </p:spTree>
    <p:extLst>
      <p:ext uri="{BB962C8B-B14F-4D97-AF65-F5344CB8AC3E}">
        <p14:creationId xmlns:p14="http://schemas.microsoft.com/office/powerpoint/2010/main" val="74807302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p:cNvPicPr>
            <a:picLocks noChangeAspect="1"/>
          </p:cNvPicPr>
          <p:nvPr/>
        </p:nvPicPr>
        <p:blipFill rotWithShape="1">
          <a:blip r:embed="rId2"/>
          <a:srcRect l="17416" t="6710" r="17316" b="74614"/>
          <a:stretch/>
        </p:blipFill>
        <p:spPr>
          <a:xfrm>
            <a:off x="0" y="1148708"/>
            <a:ext cx="4391200" cy="2721558"/>
          </a:xfrm>
          <a:prstGeom prst="rect">
            <a:avLst/>
          </a:prstGeom>
        </p:spPr>
      </p:pic>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9" name="TextBox 8"/>
          <p:cNvSpPr txBox="1"/>
          <p:nvPr/>
        </p:nvSpPr>
        <p:spPr>
          <a:xfrm>
            <a:off x="525984" y="228588"/>
            <a:ext cx="2830722" cy="584776"/>
          </a:xfrm>
          <a:prstGeom prst="rect">
            <a:avLst/>
          </a:prstGeom>
          <a:noFill/>
        </p:spPr>
        <p:txBody>
          <a:bodyPr wrap="square" rtlCol="0">
            <a:spAutoFit/>
          </a:bodyPr>
          <a:lstStyle/>
          <a:p>
            <a:r>
              <a:rPr lang="en-US" sz="3200" dirty="0" smtClean="0">
                <a:solidFill>
                  <a:srgbClr val="FF0000"/>
                </a:solidFill>
              </a:rPr>
              <a:t>Chose filter </a:t>
            </a:r>
          </a:p>
        </p:txBody>
      </p:sp>
      <p:pic>
        <p:nvPicPr>
          <p:cNvPr id="6" name="Picture 5"/>
          <p:cNvPicPr>
            <a:picLocks noChangeAspect="1"/>
          </p:cNvPicPr>
          <p:nvPr/>
        </p:nvPicPr>
        <p:blipFill rotWithShape="1">
          <a:blip r:embed="rId3"/>
          <a:srcRect r="60000"/>
          <a:stretch/>
        </p:blipFill>
        <p:spPr>
          <a:xfrm>
            <a:off x="5120691" y="-310522"/>
            <a:ext cx="3657600" cy="5791487"/>
          </a:xfrm>
          <a:prstGeom prst="rect">
            <a:avLst/>
          </a:prstGeom>
        </p:spPr>
      </p:pic>
      <p:cxnSp>
        <p:nvCxnSpPr>
          <p:cNvPr id="5" name="Straight Arrow Connector 4"/>
          <p:cNvCxnSpPr/>
          <p:nvPr/>
        </p:nvCxnSpPr>
        <p:spPr>
          <a:xfrm>
            <a:off x="4218564" y="2539860"/>
            <a:ext cx="871887" cy="0"/>
          </a:xfrm>
          <a:prstGeom prst="straightConnector1">
            <a:avLst/>
          </a:prstGeom>
          <a:ln w="7620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480730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http://www.nature.com/srep/2013/130207/srep01236/full/srep01236.html</a:t>
            </a:r>
            <a:endParaRPr lang="en-US" sz="2200" dirty="0"/>
          </a:p>
        </p:txBody>
      </p:sp>
      <p:pic>
        <p:nvPicPr>
          <p:cNvPr id="7" name="Picture 6"/>
          <p:cNvPicPr>
            <a:picLocks noChangeAspect="1"/>
          </p:cNvPicPr>
          <p:nvPr/>
        </p:nvPicPr>
        <p:blipFill rotWithShape="1">
          <a:blip r:embed="rId2"/>
          <a:srcRect t="26504" b="53832"/>
          <a:stretch/>
        </p:blipFill>
        <p:spPr>
          <a:xfrm>
            <a:off x="223597" y="384558"/>
            <a:ext cx="6967814" cy="2967694"/>
          </a:xfrm>
          <a:prstGeom prst="rect">
            <a:avLst/>
          </a:prstGeom>
        </p:spPr>
      </p:pic>
      <p:sp>
        <p:nvSpPr>
          <p:cNvPr id="8" name="Rectangle 7"/>
          <p:cNvSpPr/>
          <p:nvPr/>
        </p:nvSpPr>
        <p:spPr>
          <a:xfrm>
            <a:off x="1502036" y="4470679"/>
            <a:ext cx="4214360" cy="1629164"/>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p:txBody>
      </p:sp>
      <p:cxnSp>
        <p:nvCxnSpPr>
          <p:cNvPr id="3" name="Straight Arrow Connector 2"/>
          <p:cNvCxnSpPr/>
          <p:nvPr/>
        </p:nvCxnSpPr>
        <p:spPr>
          <a:xfrm>
            <a:off x="1391065" y="3991203"/>
            <a:ext cx="4762894" cy="1"/>
          </a:xfrm>
          <a:prstGeom prst="straightConnector1">
            <a:avLst/>
          </a:prstGeom>
          <a:ln w="57150" cmpd="sng">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pic>
        <p:nvPicPr>
          <p:cNvPr id="27" name="Picture 26"/>
          <p:cNvPicPr>
            <a:picLocks noChangeAspect="1"/>
          </p:cNvPicPr>
          <p:nvPr/>
        </p:nvPicPr>
        <p:blipFill rotWithShape="1">
          <a:blip r:embed="rId3"/>
          <a:srcRect l="17416" t="6710" r="17316" b="74614"/>
          <a:stretch/>
        </p:blipFill>
        <p:spPr>
          <a:xfrm>
            <a:off x="1502036" y="797274"/>
            <a:ext cx="4391200" cy="2721558"/>
          </a:xfrm>
          <a:prstGeom prst="rect">
            <a:avLst/>
          </a:prstGeom>
        </p:spPr>
      </p:pic>
      <p:cxnSp>
        <p:nvCxnSpPr>
          <p:cNvPr id="17" name="Straight Arrow Connector 16"/>
          <p:cNvCxnSpPr/>
          <p:nvPr/>
        </p:nvCxnSpPr>
        <p:spPr>
          <a:xfrm>
            <a:off x="3991759" y="3276662"/>
            <a:ext cx="0" cy="447564"/>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219500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p:cNvPicPr>
            <a:picLocks noChangeAspect="1"/>
          </p:cNvPicPr>
          <p:nvPr/>
        </p:nvPicPr>
        <p:blipFill rotWithShape="1">
          <a:blip r:embed="rId2"/>
          <a:srcRect l="17416" t="6710" r="17316" b="74614"/>
          <a:stretch/>
        </p:blipFill>
        <p:spPr>
          <a:xfrm>
            <a:off x="0" y="1148708"/>
            <a:ext cx="4391200" cy="2721558"/>
          </a:xfrm>
          <a:prstGeom prst="rect">
            <a:avLst/>
          </a:prstGeom>
        </p:spPr>
      </p:pic>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9" name="TextBox 8"/>
          <p:cNvSpPr txBox="1"/>
          <p:nvPr/>
        </p:nvSpPr>
        <p:spPr>
          <a:xfrm>
            <a:off x="525984" y="228588"/>
            <a:ext cx="2830722" cy="584776"/>
          </a:xfrm>
          <a:prstGeom prst="rect">
            <a:avLst/>
          </a:prstGeom>
          <a:noFill/>
        </p:spPr>
        <p:txBody>
          <a:bodyPr wrap="square" rtlCol="0">
            <a:spAutoFit/>
          </a:bodyPr>
          <a:lstStyle/>
          <a:p>
            <a:r>
              <a:rPr lang="en-US" sz="3200" dirty="0" smtClean="0">
                <a:solidFill>
                  <a:srgbClr val="FF0000"/>
                </a:solidFill>
              </a:rPr>
              <a:t>Chose filter </a:t>
            </a:r>
          </a:p>
        </p:txBody>
      </p:sp>
      <p:cxnSp>
        <p:nvCxnSpPr>
          <p:cNvPr id="5" name="Straight Arrow Connector 4"/>
          <p:cNvCxnSpPr/>
          <p:nvPr/>
        </p:nvCxnSpPr>
        <p:spPr>
          <a:xfrm>
            <a:off x="4218564" y="2539860"/>
            <a:ext cx="871887" cy="0"/>
          </a:xfrm>
          <a:prstGeom prst="straightConnector1">
            <a:avLst/>
          </a:prstGeom>
          <a:ln w="7620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p:nvPicPr>
        <p:blipFill rotWithShape="1">
          <a:blip r:embed="rId3"/>
          <a:srcRect l="50000"/>
          <a:stretch/>
        </p:blipFill>
        <p:spPr>
          <a:xfrm>
            <a:off x="5067770" y="228588"/>
            <a:ext cx="3822965" cy="4842662"/>
          </a:xfrm>
          <a:prstGeom prst="rect">
            <a:avLst/>
          </a:prstGeom>
        </p:spPr>
      </p:pic>
    </p:spTree>
    <p:extLst>
      <p:ext uri="{BB962C8B-B14F-4D97-AF65-F5344CB8AC3E}">
        <p14:creationId xmlns:p14="http://schemas.microsoft.com/office/powerpoint/2010/main" val="185225346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2292" y="135584"/>
            <a:ext cx="8881707" cy="6329937"/>
          </a:xfrm>
          <a:prstGeom prst="rect">
            <a:avLst/>
          </a:prstGeom>
          <a:noFill/>
        </p:spPr>
        <p:txBody>
          <a:bodyPr wrap="square" rtlCol="0">
            <a:spAutoFit/>
          </a:bodyPr>
          <a:lstStyle/>
          <a:p>
            <a:r>
              <a:rPr lang="en-US" sz="3200" dirty="0" smtClean="0">
                <a:solidFill>
                  <a:srgbClr val="008000"/>
                </a:solidFill>
              </a:rPr>
              <a:t>Application 3 (in paper):  Basketball</a:t>
            </a:r>
          </a:p>
          <a:p>
            <a:endParaRPr lang="en-US" sz="1200" dirty="0"/>
          </a:p>
          <a:p>
            <a:r>
              <a:rPr lang="en-US" sz="3200" dirty="0" smtClean="0">
                <a:solidFill>
                  <a:srgbClr val="0000FF"/>
                </a:solidFill>
              </a:rPr>
              <a:t>Data:  </a:t>
            </a:r>
            <a:r>
              <a:rPr lang="en-US" sz="3200" dirty="0" smtClean="0"/>
              <a:t>rates </a:t>
            </a:r>
            <a:r>
              <a:rPr lang="en-US" sz="3200" dirty="0"/>
              <a:t>(per minute played) of rebounds, assists, turnovers, steals, blocked shots, personal fouls, and points </a:t>
            </a:r>
            <a:r>
              <a:rPr lang="en-US" sz="3200" dirty="0" smtClean="0"/>
              <a:t>scored for 452 players.</a:t>
            </a:r>
          </a:p>
          <a:p>
            <a:endParaRPr lang="en-US" sz="2000" dirty="0" smtClean="0">
              <a:sym typeface="Wingdings"/>
            </a:endParaRPr>
          </a:p>
          <a:p>
            <a:r>
              <a:rPr lang="en-US" sz="3200" dirty="0" smtClean="0">
                <a:sym typeface="Wingdings"/>
              </a:rPr>
              <a:t>                   </a:t>
            </a:r>
            <a:r>
              <a:rPr lang="en-US" sz="3200" dirty="0" smtClean="0"/>
              <a:t>Input:  452 points in </a:t>
            </a:r>
            <a:r>
              <a:rPr lang="en-US" sz="3200" b="1" dirty="0" smtClean="0"/>
              <a:t>R</a:t>
            </a:r>
            <a:r>
              <a:rPr lang="en-US" sz="3200" baseline="30000" dirty="0" smtClean="0"/>
              <a:t>7</a:t>
            </a:r>
          </a:p>
          <a:p>
            <a:endParaRPr lang="en-US" sz="2000" baseline="30000" dirty="0"/>
          </a:p>
          <a:p>
            <a:r>
              <a:rPr lang="en-US" sz="3200" dirty="0" smtClean="0"/>
              <a:t>For each player, we have a vector</a:t>
            </a:r>
            <a:endParaRPr lang="en-US" sz="2000" dirty="0" smtClean="0"/>
          </a:p>
          <a:p>
            <a:endParaRPr lang="en-US" sz="6000" dirty="0" smtClean="0"/>
          </a:p>
          <a:p>
            <a:r>
              <a:rPr lang="en-US" sz="3200" dirty="0"/>
              <a:t> </a:t>
            </a:r>
            <a:r>
              <a:rPr lang="en-US" sz="3200" dirty="0" smtClean="0"/>
              <a:t>                       =  (r, a, t, s, b, f, p)   in  </a:t>
            </a:r>
            <a:r>
              <a:rPr lang="en-US" sz="3200" b="1" dirty="0" smtClean="0"/>
              <a:t>R</a:t>
            </a:r>
            <a:r>
              <a:rPr lang="en-US" sz="3200" baseline="30000" dirty="0" smtClean="0"/>
              <a:t>7</a:t>
            </a:r>
            <a:endParaRPr lang="en-US" sz="3200" baseline="30000" dirty="0"/>
          </a:p>
          <a:p>
            <a:endParaRPr lang="en-US" sz="1200" dirty="0" smtClean="0">
              <a:solidFill>
                <a:srgbClr val="0000FF"/>
              </a:solidFill>
            </a:endParaRPr>
          </a:p>
          <a:p>
            <a:r>
              <a:rPr lang="en-US" sz="3200" dirty="0" smtClean="0">
                <a:solidFill>
                  <a:srgbClr val="0000FF"/>
                </a:solidFill>
              </a:rPr>
              <a:t>Distance</a:t>
            </a:r>
            <a:r>
              <a:rPr lang="en-US" sz="3200" dirty="0">
                <a:solidFill>
                  <a:srgbClr val="0000FF"/>
                </a:solidFill>
              </a:rPr>
              <a:t>: </a:t>
            </a:r>
            <a:r>
              <a:rPr lang="en-US" sz="3200" dirty="0"/>
              <a:t>variance normalized </a:t>
            </a:r>
            <a:r>
              <a:rPr lang="en-US" sz="3200" dirty="0" smtClean="0"/>
              <a:t>Euclidean distance.</a:t>
            </a:r>
          </a:p>
          <a:p>
            <a:r>
              <a:rPr lang="en-US" sz="3200" dirty="0" smtClean="0">
                <a:solidFill>
                  <a:srgbClr val="0000FF"/>
                </a:solidFill>
              </a:rPr>
              <a:t>Clustering:  </a:t>
            </a:r>
            <a:r>
              <a:rPr lang="en-US" sz="3200" dirty="0" smtClean="0"/>
              <a:t>Single linkage. </a:t>
            </a:r>
            <a:endParaRPr lang="en-US" sz="3200" dirty="0"/>
          </a:p>
        </p:txBody>
      </p:sp>
      <p:grpSp>
        <p:nvGrpSpPr>
          <p:cNvPr id="35" name="Group 34"/>
          <p:cNvGrpSpPr/>
          <p:nvPr/>
        </p:nvGrpSpPr>
        <p:grpSpPr>
          <a:xfrm>
            <a:off x="82830" y="3875598"/>
            <a:ext cx="9185415" cy="830997"/>
            <a:chOff x="96635" y="3930834"/>
            <a:chExt cx="9185415" cy="830997"/>
          </a:xfrm>
        </p:grpSpPr>
        <p:sp>
          <p:nvSpPr>
            <p:cNvPr id="3" name="TextBox 2"/>
            <p:cNvSpPr txBox="1"/>
            <p:nvPr/>
          </p:nvSpPr>
          <p:spPr>
            <a:xfrm>
              <a:off x="96635" y="3930834"/>
              <a:ext cx="9185415" cy="830997"/>
            </a:xfrm>
            <a:prstGeom prst="rect">
              <a:avLst/>
            </a:prstGeom>
            <a:noFill/>
          </p:spPr>
          <p:txBody>
            <a:bodyPr wrap="square" rtlCol="0">
              <a:spAutoFit/>
            </a:bodyPr>
            <a:lstStyle/>
            <a:p>
              <a:r>
                <a:rPr lang="en-US" sz="4800" dirty="0" smtClean="0"/>
                <a:t>(</a:t>
              </a:r>
              <a:r>
                <a:rPr lang="en-US" sz="2000" dirty="0" smtClean="0"/>
                <a:t>     min      ,    min </a:t>
              </a:r>
              <a:r>
                <a:rPr lang="en-US" sz="4800" dirty="0" smtClean="0"/>
                <a:t> </a:t>
              </a:r>
              <a:r>
                <a:rPr lang="en-US" sz="2000" dirty="0"/>
                <a:t>,     </a:t>
              </a:r>
              <a:r>
                <a:rPr lang="en-US" sz="2000" dirty="0" smtClean="0"/>
                <a:t>  min     ,   min  ,          min          ,           min         ,          min        </a:t>
              </a:r>
              <a:r>
                <a:rPr lang="en-US" sz="4800" dirty="0" smtClean="0"/>
                <a:t>)</a:t>
              </a:r>
            </a:p>
          </p:txBody>
        </p:sp>
        <p:sp>
          <p:nvSpPr>
            <p:cNvPr id="4" name="TextBox 3"/>
            <p:cNvSpPr txBox="1"/>
            <p:nvPr/>
          </p:nvSpPr>
          <p:spPr>
            <a:xfrm>
              <a:off x="276098" y="4027294"/>
              <a:ext cx="9005952" cy="400110"/>
            </a:xfrm>
            <a:prstGeom prst="rect">
              <a:avLst/>
            </a:prstGeom>
            <a:noFill/>
          </p:spPr>
          <p:txBody>
            <a:bodyPr wrap="square" rtlCol="0">
              <a:spAutoFit/>
            </a:bodyPr>
            <a:lstStyle/>
            <a:p>
              <a:r>
                <a:rPr lang="en-US" sz="2000" dirty="0" smtClean="0"/>
                <a:t>rebounds   </a:t>
              </a:r>
              <a:r>
                <a:rPr lang="en-US" sz="2000" dirty="0"/>
                <a:t>assists   turnovers   steals   blocked shots   personal fouls   points </a:t>
              </a:r>
              <a:r>
                <a:rPr lang="en-US" sz="2000" dirty="0" smtClean="0"/>
                <a:t>scored</a:t>
              </a:r>
              <a:endParaRPr lang="en-US" sz="5400" dirty="0"/>
            </a:p>
          </p:txBody>
        </p:sp>
        <p:cxnSp>
          <p:nvCxnSpPr>
            <p:cNvPr id="6" name="Straight Connector 5"/>
            <p:cNvCxnSpPr/>
            <p:nvPr/>
          </p:nvCxnSpPr>
          <p:spPr>
            <a:xfrm>
              <a:off x="386536" y="4399792"/>
              <a:ext cx="938731"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532340" y="4399792"/>
              <a:ext cx="648829"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2404232" y="4399792"/>
              <a:ext cx="938731"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3575461" y="4399792"/>
              <a:ext cx="48317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4307119" y="4399792"/>
              <a:ext cx="1369414"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5963703" y="4399792"/>
              <a:ext cx="1366682"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7537458" y="4399792"/>
              <a:ext cx="1380487"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36" name="Rectangle 35"/>
          <p:cNvSpPr/>
          <p:nvPr/>
        </p:nvSpPr>
        <p:spPr>
          <a:xfrm>
            <a:off x="0" y="6477486"/>
            <a:ext cx="9068869" cy="338554"/>
          </a:xfrm>
          <a:prstGeom prst="rect">
            <a:avLst/>
          </a:prstGeom>
        </p:spPr>
        <p:txBody>
          <a:bodyPr wrap="square">
            <a:spAutoFit/>
          </a:bodyPr>
          <a:lstStyle/>
          <a:p>
            <a:pPr algn="ctr"/>
            <a:r>
              <a:rPr lang="en-US" sz="1600" dirty="0" smtClean="0"/>
              <a:t>http://</a:t>
            </a:r>
            <a:r>
              <a:rPr lang="en-US" sz="1600" dirty="0" err="1" smtClean="0"/>
              <a:t>www.nature.com</a:t>
            </a:r>
            <a:r>
              <a:rPr lang="en-US" sz="1600" dirty="0" smtClean="0"/>
              <a:t>/</a:t>
            </a:r>
            <a:r>
              <a:rPr lang="en-US" sz="1600" dirty="0" err="1" smtClean="0"/>
              <a:t>srep</a:t>
            </a:r>
            <a:r>
              <a:rPr lang="en-US" sz="1600" dirty="0" smtClean="0"/>
              <a:t>/2013/130207/srep01236/full/srep01236.html</a:t>
            </a:r>
            <a:endParaRPr lang="en-US" sz="1600" dirty="0"/>
          </a:p>
        </p:txBody>
      </p:sp>
    </p:spTree>
    <p:extLst>
      <p:ext uri="{BB962C8B-B14F-4D97-AF65-F5344CB8AC3E}">
        <p14:creationId xmlns:p14="http://schemas.microsoft.com/office/powerpoint/2010/main" val="333500664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r="60000"/>
          <a:stretch/>
        </p:blipFill>
        <p:spPr>
          <a:xfrm>
            <a:off x="4899811" y="1752172"/>
            <a:ext cx="3657600" cy="5791487"/>
          </a:xfrm>
          <a:prstGeom prst="rect">
            <a:avLst/>
          </a:prstGeom>
        </p:spPr>
      </p:pic>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9" name="TextBox 8"/>
          <p:cNvSpPr txBox="1"/>
          <p:nvPr/>
        </p:nvSpPr>
        <p:spPr>
          <a:xfrm>
            <a:off x="760668" y="118137"/>
            <a:ext cx="7701718" cy="584776"/>
          </a:xfrm>
          <a:prstGeom prst="rect">
            <a:avLst/>
          </a:prstGeom>
          <a:noFill/>
        </p:spPr>
        <p:txBody>
          <a:bodyPr wrap="square" rtlCol="0">
            <a:spAutoFit/>
          </a:bodyPr>
          <a:lstStyle/>
          <a:p>
            <a:r>
              <a:rPr lang="en-US" sz="3200" dirty="0" smtClean="0">
                <a:solidFill>
                  <a:srgbClr val="0000FF"/>
                </a:solidFill>
              </a:rPr>
              <a:t>Filters</a:t>
            </a:r>
            <a:r>
              <a:rPr lang="en-US" sz="3200" dirty="0">
                <a:solidFill>
                  <a:srgbClr val="0000FF"/>
                </a:solidFill>
              </a:rPr>
              <a:t>:  </a:t>
            </a:r>
            <a:r>
              <a:rPr lang="en-US" sz="3200" dirty="0"/>
              <a:t>principle and secondary SVD values</a:t>
            </a:r>
            <a:r>
              <a:rPr lang="en-US" sz="3200" dirty="0" smtClean="0"/>
              <a:t>.</a:t>
            </a:r>
            <a:endParaRPr lang="en-US" sz="3200" dirty="0"/>
          </a:p>
        </p:txBody>
      </p:sp>
      <p:sp>
        <p:nvSpPr>
          <p:cNvPr id="3" name="TextBox 2"/>
          <p:cNvSpPr txBox="1"/>
          <p:nvPr/>
        </p:nvSpPr>
        <p:spPr>
          <a:xfrm>
            <a:off x="1035363" y="3796596"/>
            <a:ext cx="2098340" cy="1015663"/>
          </a:xfrm>
          <a:prstGeom prst="rect">
            <a:avLst/>
          </a:prstGeom>
          <a:noFill/>
        </p:spPr>
        <p:txBody>
          <a:bodyPr wrap="square" rtlCol="0">
            <a:spAutoFit/>
          </a:bodyPr>
          <a:lstStyle/>
          <a:p>
            <a:r>
              <a:rPr lang="en-US" sz="6000" dirty="0" smtClean="0"/>
              <a:t>Data</a:t>
            </a:r>
          </a:p>
        </p:txBody>
      </p:sp>
      <p:sp>
        <p:nvSpPr>
          <p:cNvPr id="7" name="Right Arrow 6"/>
          <p:cNvSpPr/>
          <p:nvPr/>
        </p:nvSpPr>
        <p:spPr>
          <a:xfrm flipV="1">
            <a:off x="3409799" y="3870559"/>
            <a:ext cx="1021560" cy="966401"/>
          </a:xfrm>
          <a:prstGeom prst="rightArrow">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3"/>
          <a:srcRect l="22482" t="8094" r="2112" b="30053"/>
          <a:stretch/>
        </p:blipFill>
        <p:spPr>
          <a:xfrm>
            <a:off x="2949740" y="786384"/>
            <a:ext cx="3374136" cy="2075688"/>
          </a:xfrm>
          <a:prstGeom prst="rect">
            <a:avLst/>
          </a:prstGeom>
        </p:spPr>
      </p:pic>
      <p:sp>
        <p:nvSpPr>
          <p:cNvPr id="10" name="Rectangle 9"/>
          <p:cNvSpPr/>
          <p:nvPr/>
        </p:nvSpPr>
        <p:spPr>
          <a:xfrm>
            <a:off x="1518104" y="2718824"/>
            <a:ext cx="6198818" cy="338554"/>
          </a:xfrm>
          <a:prstGeom prst="rect">
            <a:avLst/>
          </a:prstGeom>
        </p:spPr>
        <p:txBody>
          <a:bodyPr wrap="square">
            <a:spAutoFit/>
          </a:bodyPr>
          <a:lstStyle/>
          <a:p>
            <a:r>
              <a:rPr lang="en-US" sz="1600" dirty="0"/>
              <a:t>http://</a:t>
            </a:r>
            <a:r>
              <a:rPr lang="en-US" sz="1600" dirty="0" err="1"/>
              <a:t>commons.wikimedia.org</a:t>
            </a:r>
            <a:r>
              <a:rPr lang="en-US" sz="1600" dirty="0"/>
              <a:t>/wiki/</a:t>
            </a:r>
            <a:r>
              <a:rPr lang="en-US" sz="1600" dirty="0" err="1"/>
              <a:t>File:SVD_Graphic_Example.png</a:t>
            </a:r>
            <a:endParaRPr lang="en-US" sz="1600" dirty="0"/>
          </a:p>
        </p:txBody>
      </p:sp>
    </p:spTree>
    <p:extLst>
      <p:ext uri="{BB962C8B-B14F-4D97-AF65-F5344CB8AC3E}">
        <p14:creationId xmlns:p14="http://schemas.microsoft.com/office/powerpoint/2010/main" val="338903111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217444"/>
            <a:ext cx="9144000" cy="4407679"/>
          </a:xfrm>
          <a:prstGeom prst="rect">
            <a:avLst/>
          </a:prstGeom>
        </p:spPr>
      </p:pic>
      <p:sp>
        <p:nvSpPr>
          <p:cNvPr id="3" name="Rectangle 2"/>
          <p:cNvSpPr/>
          <p:nvPr/>
        </p:nvSpPr>
        <p:spPr>
          <a:xfrm>
            <a:off x="272754" y="4729116"/>
            <a:ext cx="8871245" cy="1754327"/>
          </a:xfrm>
          <a:prstGeom prst="rect">
            <a:avLst/>
          </a:prstGeom>
        </p:spPr>
        <p:txBody>
          <a:bodyPr wrap="square">
            <a:spAutoFit/>
          </a:bodyPr>
          <a:lstStyle/>
          <a:p>
            <a:r>
              <a:rPr lang="en-US" dirty="0" smtClean="0"/>
              <a:t>A) Low resolution map at 20 intervals for each filter B) High resolution map at 30 intervals for each filter. The overlap is such at that each interval overlaps with half of the adjacent intervals, the graphs are colored by points per game, and a variance normalized Euclidean distance metric is applied. Metric: Variance Normalized Euclidean; Lens: Principal SVD Value (Resolution 20, Gain 2.0x, Equalized) and Secondary SVD Value (Resolution 20, Gain 2.0x, Equalized). Color: red: high values, blue: low values.</a:t>
            </a:r>
            <a:endParaRPr lang="en-US" dirty="0"/>
          </a:p>
        </p:txBody>
      </p:sp>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Tree>
    <p:extLst>
      <p:ext uri="{BB962C8B-B14F-4D97-AF65-F5344CB8AC3E}">
        <p14:creationId xmlns:p14="http://schemas.microsoft.com/office/powerpoint/2010/main" val="12370404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 y="217444"/>
            <a:ext cx="9144000" cy="4407679"/>
          </a:xfrm>
          <a:prstGeom prst="rect">
            <a:avLst/>
          </a:prstGeom>
        </p:spPr>
      </p:pic>
      <p:sp>
        <p:nvSpPr>
          <p:cNvPr id="3" name="Rectangle 2"/>
          <p:cNvSpPr/>
          <p:nvPr/>
        </p:nvSpPr>
        <p:spPr>
          <a:xfrm>
            <a:off x="272754" y="4729116"/>
            <a:ext cx="8871245" cy="1754327"/>
          </a:xfrm>
          <a:prstGeom prst="rect">
            <a:avLst/>
          </a:prstGeom>
        </p:spPr>
        <p:txBody>
          <a:bodyPr wrap="square">
            <a:spAutoFit/>
          </a:bodyPr>
          <a:lstStyle/>
          <a:p>
            <a:r>
              <a:rPr lang="en-US" dirty="0" smtClean="0"/>
              <a:t>A) Low resolution map at 20 intervals for each filter B) High resolution map at 30 intervals for each filter. The overlap is such at that each interval overlaps with half of the adjacent intervals, the graphs are colored by points per game, and a variance normalized Euclidean distance metric is applied. Metric: Variance Normalized Euclidean; Lens: Principal SVD Value (Resolution 20, Gain 2.0x, Equalized) and Secondary SVD Value (Resolution 20, Gain 2.0x, Equalized). Color: red: high values, blue: low values.</a:t>
            </a:r>
            <a:endParaRPr lang="en-US" dirty="0"/>
          </a:p>
        </p:txBody>
      </p:sp>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5" name="Rectangle 4"/>
          <p:cNvSpPr/>
          <p:nvPr/>
        </p:nvSpPr>
        <p:spPr>
          <a:xfrm>
            <a:off x="4772967" y="3754263"/>
            <a:ext cx="4172589" cy="369332"/>
          </a:xfrm>
          <a:prstGeom prst="rect">
            <a:avLst/>
          </a:prstGeom>
        </p:spPr>
        <p:txBody>
          <a:bodyPr wrap="square">
            <a:spAutoFit/>
          </a:bodyPr>
          <a:lstStyle/>
          <a:p>
            <a:r>
              <a:rPr lang="en-US" dirty="0">
                <a:solidFill>
                  <a:srgbClr val="FFD4EF"/>
                </a:solidFill>
              </a:rPr>
              <a:t>LeBron James ,</a:t>
            </a:r>
            <a:r>
              <a:rPr lang="en-US" dirty="0" smtClean="0">
                <a:solidFill>
                  <a:srgbClr val="FFD4EF"/>
                </a:solidFill>
              </a:rPr>
              <a:t> </a:t>
            </a:r>
            <a:r>
              <a:rPr lang="en-US" dirty="0">
                <a:solidFill>
                  <a:srgbClr val="FFD4EF"/>
                </a:solidFill>
              </a:rPr>
              <a:t>Kobe </a:t>
            </a:r>
            <a:r>
              <a:rPr lang="en-US" dirty="0" smtClean="0">
                <a:solidFill>
                  <a:srgbClr val="FFD4EF"/>
                </a:solidFill>
              </a:rPr>
              <a:t>Bryant, Brook </a:t>
            </a:r>
            <a:r>
              <a:rPr lang="en-US" dirty="0">
                <a:solidFill>
                  <a:srgbClr val="FFD4EF"/>
                </a:solidFill>
              </a:rPr>
              <a:t>Lopez</a:t>
            </a:r>
          </a:p>
        </p:txBody>
      </p:sp>
    </p:spTree>
    <p:extLst>
      <p:ext uri="{BB962C8B-B14F-4D97-AF65-F5344CB8AC3E}">
        <p14:creationId xmlns:p14="http://schemas.microsoft.com/office/powerpoint/2010/main" val="385322974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23455" y="174609"/>
            <a:ext cx="8627759" cy="6093954"/>
          </a:xfrm>
          <a:prstGeom prst="rect">
            <a:avLst/>
          </a:prstGeom>
        </p:spPr>
        <p:txBody>
          <a:bodyPr wrap="square" lIns="91419" tIns="45709" rIns="91419" bIns="45709">
            <a:spAutoFit/>
          </a:bodyPr>
          <a:lstStyle/>
          <a:p>
            <a:r>
              <a:rPr lang="en-US" sz="3000" dirty="0" smtClean="0"/>
              <a:t>Topological Data Analysis (TDA): Three key ideas of topology that make extracting of patterns via shape possible. </a:t>
            </a:r>
          </a:p>
          <a:p>
            <a:endParaRPr lang="en-US" sz="3000" dirty="0"/>
          </a:p>
          <a:p>
            <a:r>
              <a:rPr lang="en-US" sz="3000" i="1" dirty="0" smtClean="0"/>
              <a:t>1.)  coordinate free</a:t>
            </a:r>
            <a:r>
              <a:rPr lang="en-US" sz="3000" dirty="0" smtClean="0"/>
              <a:t>. </a:t>
            </a:r>
          </a:p>
          <a:p>
            <a:endParaRPr lang="en-US" sz="3000" dirty="0"/>
          </a:p>
          <a:p>
            <a:pPr marL="285683" indent="-285683">
              <a:buFont typeface="Arial"/>
              <a:buChar char="•"/>
            </a:pPr>
            <a:r>
              <a:rPr lang="en-US" sz="3000" dirty="0" smtClean="0"/>
              <a:t>No dependence on the coordinate system chosen. </a:t>
            </a:r>
          </a:p>
          <a:p>
            <a:endParaRPr lang="en-US" sz="3000" dirty="0"/>
          </a:p>
          <a:p>
            <a:pPr marL="285683" indent="-285683">
              <a:buFont typeface="Arial"/>
              <a:buChar char="•"/>
            </a:pPr>
            <a:r>
              <a:rPr lang="en-US" sz="3000" dirty="0" smtClean="0"/>
              <a:t>Can compare data derived from different platforms</a:t>
            </a:r>
          </a:p>
          <a:p>
            <a:endParaRPr lang="en-US" sz="3000" dirty="0"/>
          </a:p>
          <a:p>
            <a:pPr marL="285683" indent="-285683">
              <a:buFont typeface="Arial"/>
              <a:buChar char="•"/>
            </a:pPr>
            <a:r>
              <a:rPr lang="en-US" sz="3000" dirty="0" smtClean="0"/>
              <a:t>vital when one is studying data collected with different technologies, or from different labs when the methodologies cannot be standardized. </a:t>
            </a:r>
            <a:endParaRPr lang="en-US" sz="3000" dirty="0"/>
          </a:p>
        </p:txBody>
      </p:sp>
      <p:sp>
        <p:nvSpPr>
          <p:cNvPr id="4" name="Rectangle 3"/>
          <p:cNvSpPr/>
          <p:nvPr/>
        </p:nvSpPr>
        <p:spPr>
          <a:xfrm>
            <a:off x="0" y="6477486"/>
            <a:ext cx="9068869" cy="338554"/>
          </a:xfrm>
          <a:prstGeom prst="rect">
            <a:avLst/>
          </a:prstGeom>
        </p:spPr>
        <p:txBody>
          <a:bodyPr wrap="square">
            <a:spAutoFit/>
          </a:bodyPr>
          <a:lstStyle/>
          <a:p>
            <a:r>
              <a:rPr lang="en-US" sz="1600" dirty="0" smtClean="0"/>
              <a:t>http://</a:t>
            </a:r>
            <a:r>
              <a:rPr lang="en-US" sz="1600" dirty="0" err="1" smtClean="0"/>
              <a:t>www.nature.com</a:t>
            </a:r>
            <a:r>
              <a:rPr lang="en-US" sz="1600" dirty="0" smtClean="0"/>
              <a:t>/</a:t>
            </a:r>
            <a:r>
              <a:rPr lang="en-US" sz="1600" dirty="0" err="1" smtClean="0"/>
              <a:t>srep</a:t>
            </a:r>
            <a:r>
              <a:rPr lang="en-US" sz="1600" dirty="0" smtClean="0"/>
              <a:t>/2013/130207/srep01236/full/srep01236.html</a:t>
            </a:r>
            <a:endParaRPr lang="en-US" sz="1600" dirty="0"/>
          </a:p>
        </p:txBody>
      </p:sp>
    </p:spTree>
    <p:extLst>
      <p:ext uri="{BB962C8B-B14F-4D97-AF65-F5344CB8AC3E}">
        <p14:creationId xmlns:p14="http://schemas.microsoft.com/office/powerpoint/2010/main" val="42128256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62976" y="204845"/>
            <a:ext cx="8537038" cy="3539408"/>
          </a:xfrm>
          <a:prstGeom prst="rect">
            <a:avLst/>
          </a:prstGeom>
        </p:spPr>
        <p:txBody>
          <a:bodyPr wrap="square" lIns="91419" tIns="45709" rIns="91419" bIns="45709">
            <a:spAutoFit/>
          </a:bodyPr>
          <a:lstStyle/>
          <a:p>
            <a:r>
              <a:rPr lang="en-US" sz="3200" dirty="0" smtClean="0"/>
              <a:t>Topological Data Analysis (TDA): Three key ideas of topology that make extracting of patterns via shape possible. </a:t>
            </a:r>
          </a:p>
          <a:p>
            <a:r>
              <a:rPr lang="en-US" sz="3200" dirty="0" smtClean="0"/>
              <a:t> </a:t>
            </a:r>
            <a:endParaRPr lang="en-US" sz="3200" dirty="0"/>
          </a:p>
          <a:p>
            <a:r>
              <a:rPr lang="en-US" sz="3200" i="1" dirty="0" smtClean="0"/>
              <a:t>2.) invariant under “small” deformations</a:t>
            </a:r>
            <a:r>
              <a:rPr lang="en-US" sz="3200" dirty="0" smtClean="0"/>
              <a:t>. </a:t>
            </a:r>
          </a:p>
          <a:p>
            <a:endParaRPr lang="en-US" sz="3200" dirty="0"/>
          </a:p>
          <a:p>
            <a:pPr marL="285683" indent="-285683">
              <a:buFont typeface="Arial"/>
              <a:buChar char="•"/>
            </a:pPr>
            <a:r>
              <a:rPr lang="en-US" sz="3200" dirty="0" smtClean="0"/>
              <a:t> less sensitive to noise</a:t>
            </a:r>
          </a:p>
        </p:txBody>
      </p:sp>
      <p:sp>
        <p:nvSpPr>
          <p:cNvPr id="4" name="Rectangle 3"/>
          <p:cNvSpPr/>
          <p:nvPr/>
        </p:nvSpPr>
        <p:spPr>
          <a:xfrm>
            <a:off x="75131" y="6486513"/>
            <a:ext cx="9068869" cy="338554"/>
          </a:xfrm>
          <a:prstGeom prst="rect">
            <a:avLst/>
          </a:prstGeom>
        </p:spPr>
        <p:txBody>
          <a:bodyPr wrap="square">
            <a:spAutoFit/>
          </a:bodyPr>
          <a:lstStyle/>
          <a:p>
            <a:r>
              <a:rPr lang="en-US" sz="1600" dirty="0" smtClean="0"/>
              <a:t>http://</a:t>
            </a:r>
            <a:r>
              <a:rPr lang="en-US" sz="1600" dirty="0" err="1" smtClean="0"/>
              <a:t>www.nature.com</a:t>
            </a:r>
            <a:r>
              <a:rPr lang="en-US" sz="1600" dirty="0" smtClean="0"/>
              <a:t>/</a:t>
            </a:r>
            <a:r>
              <a:rPr lang="en-US" sz="1600" dirty="0" err="1" smtClean="0"/>
              <a:t>srep</a:t>
            </a:r>
            <a:r>
              <a:rPr lang="en-US" sz="1600" dirty="0" smtClean="0"/>
              <a:t>/2013/130207/srep01236/full/srep01236.html</a:t>
            </a:r>
            <a:endParaRPr lang="en-US" sz="1600" dirty="0"/>
          </a:p>
        </p:txBody>
      </p:sp>
      <p:pic>
        <p:nvPicPr>
          <p:cNvPr id="5" name="Picture 4"/>
          <p:cNvPicPr>
            <a:picLocks noChangeAspect="1"/>
          </p:cNvPicPr>
          <p:nvPr/>
        </p:nvPicPr>
        <p:blipFill rotWithShape="1">
          <a:blip r:embed="rId2"/>
          <a:srcRect t="1" b="72495"/>
          <a:stretch/>
        </p:blipFill>
        <p:spPr>
          <a:xfrm>
            <a:off x="0" y="4107926"/>
            <a:ext cx="9144000" cy="1828800"/>
          </a:xfrm>
          <a:prstGeom prst="rect">
            <a:avLst/>
          </a:prstGeom>
        </p:spPr>
      </p:pic>
      <p:sp>
        <p:nvSpPr>
          <p:cNvPr id="6" name="Rectangle 5"/>
          <p:cNvSpPr/>
          <p:nvPr/>
        </p:nvSpPr>
        <p:spPr>
          <a:xfrm>
            <a:off x="60480" y="6148777"/>
            <a:ext cx="8542968" cy="369332"/>
          </a:xfrm>
          <a:prstGeom prst="rect">
            <a:avLst/>
          </a:prstGeom>
        </p:spPr>
        <p:txBody>
          <a:bodyPr wrap="square">
            <a:spAutoFit/>
          </a:bodyPr>
          <a:lstStyle/>
          <a:p>
            <a:r>
              <a:rPr lang="en-US" dirty="0" smtClean="0"/>
              <a:t>Figure from http://</a:t>
            </a:r>
            <a:r>
              <a:rPr lang="en-US" dirty="0" err="1" smtClean="0"/>
              <a:t>comptop.stanford.edu</a:t>
            </a:r>
            <a:r>
              <a:rPr lang="en-US" dirty="0" smtClean="0"/>
              <a:t>/u/preprints/</a:t>
            </a:r>
            <a:r>
              <a:rPr lang="en-US" dirty="0" err="1" smtClean="0"/>
              <a:t>mapperPBG.pdf</a:t>
            </a:r>
            <a:endParaRPr lang="en-US" dirty="0"/>
          </a:p>
        </p:txBody>
      </p:sp>
      <p:sp>
        <p:nvSpPr>
          <p:cNvPr id="7" name="Rectangle 6"/>
          <p:cNvSpPr/>
          <p:nvPr/>
        </p:nvSpPr>
        <p:spPr>
          <a:xfrm>
            <a:off x="6858239" y="6070443"/>
            <a:ext cx="2315538" cy="769441"/>
          </a:xfrm>
          <a:prstGeom prst="rect">
            <a:avLst/>
          </a:prstGeom>
        </p:spPr>
        <p:txBody>
          <a:bodyPr wrap="square">
            <a:spAutoFit/>
          </a:bodyPr>
          <a:lstStyle/>
          <a:p>
            <a:r>
              <a:rPr lang="en-US" sz="1100" dirty="0" smtClean="0">
                <a:solidFill>
                  <a:schemeClr val="bg1">
                    <a:lumMod val="50000"/>
                  </a:schemeClr>
                </a:solidFill>
              </a:rPr>
              <a:t>Topological </a:t>
            </a:r>
            <a:r>
              <a:rPr lang="en-US" sz="1100" dirty="0">
                <a:solidFill>
                  <a:schemeClr val="bg1">
                    <a:lumMod val="50000"/>
                  </a:schemeClr>
                </a:solidFill>
              </a:rPr>
              <a:t>Methods for the Analysis of High Dimensional</a:t>
            </a:r>
          </a:p>
          <a:p>
            <a:r>
              <a:rPr lang="en-US" sz="1100" dirty="0">
                <a:solidFill>
                  <a:schemeClr val="bg1">
                    <a:lumMod val="50000"/>
                  </a:schemeClr>
                </a:solidFill>
              </a:rPr>
              <a:t>Data Sets and 3D Object </a:t>
            </a:r>
            <a:r>
              <a:rPr lang="en-US" sz="1100" dirty="0" smtClean="0">
                <a:solidFill>
                  <a:schemeClr val="bg1">
                    <a:lumMod val="50000"/>
                  </a:schemeClr>
                </a:solidFill>
              </a:rPr>
              <a:t>Recognition, Singh, </a:t>
            </a:r>
            <a:r>
              <a:rPr lang="en-US" sz="1100" dirty="0" err="1" smtClean="0">
                <a:solidFill>
                  <a:schemeClr val="bg1">
                    <a:lumMod val="50000"/>
                  </a:schemeClr>
                </a:solidFill>
              </a:rPr>
              <a:t>Mémoli</a:t>
            </a:r>
            <a:r>
              <a:rPr lang="en-US" sz="1100" dirty="0" smtClean="0">
                <a:solidFill>
                  <a:schemeClr val="bg1">
                    <a:lumMod val="50000"/>
                  </a:schemeClr>
                </a:solidFill>
              </a:rPr>
              <a:t>, </a:t>
            </a:r>
            <a:r>
              <a:rPr lang="en-US" sz="1100" dirty="0" err="1" smtClean="0">
                <a:solidFill>
                  <a:schemeClr val="bg1">
                    <a:lumMod val="50000"/>
                  </a:schemeClr>
                </a:solidFill>
              </a:rPr>
              <a:t>Carlsson</a:t>
            </a:r>
            <a:endParaRPr lang="en-US" sz="1100" dirty="0">
              <a:solidFill>
                <a:schemeClr val="bg1">
                  <a:lumMod val="50000"/>
                </a:schemeClr>
              </a:solidFill>
            </a:endParaRPr>
          </a:p>
        </p:txBody>
      </p:sp>
    </p:spTree>
    <p:extLst>
      <p:ext uri="{BB962C8B-B14F-4D97-AF65-F5344CB8AC3E}">
        <p14:creationId xmlns:p14="http://schemas.microsoft.com/office/powerpoint/2010/main" val="415170326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826582" y="15118"/>
            <a:ext cx="3129685" cy="6778776"/>
          </a:xfrm>
          <a:prstGeom prst="rect">
            <a:avLst/>
          </a:prstGeom>
        </p:spPr>
      </p:pic>
      <p:sp>
        <p:nvSpPr>
          <p:cNvPr id="3" name="Rectangle 2"/>
          <p:cNvSpPr/>
          <p:nvPr/>
        </p:nvSpPr>
        <p:spPr>
          <a:xfrm>
            <a:off x="262976" y="83901"/>
            <a:ext cx="5270636" cy="6832617"/>
          </a:xfrm>
          <a:prstGeom prst="rect">
            <a:avLst/>
          </a:prstGeom>
        </p:spPr>
        <p:txBody>
          <a:bodyPr wrap="square" lIns="91419" tIns="45709" rIns="91419" bIns="45709">
            <a:spAutoFit/>
          </a:bodyPr>
          <a:lstStyle/>
          <a:p>
            <a:r>
              <a:rPr lang="en-US" sz="3200" dirty="0" smtClean="0"/>
              <a:t>Topological Data Analysis (TDA): Three key ideas of topology that make extracting of patterns via shape possible. </a:t>
            </a:r>
            <a:endParaRPr lang="en-US" sz="3200" dirty="0"/>
          </a:p>
          <a:p>
            <a:endParaRPr lang="en-US" sz="3200" dirty="0"/>
          </a:p>
          <a:p>
            <a:r>
              <a:rPr lang="en-US" sz="3200" i="1" dirty="0" smtClean="0"/>
              <a:t>3.)  compressed representations of shapes</a:t>
            </a:r>
            <a:r>
              <a:rPr lang="en-US" sz="3200" dirty="0" smtClean="0"/>
              <a:t>. </a:t>
            </a:r>
          </a:p>
          <a:p>
            <a:endParaRPr lang="en-US" sz="1600" dirty="0"/>
          </a:p>
          <a:p>
            <a:pPr marL="285683" indent="-285683">
              <a:buFont typeface="Arial"/>
              <a:buChar char="•"/>
            </a:pPr>
            <a:r>
              <a:rPr lang="en-US" sz="3200" dirty="0" smtClean="0"/>
              <a:t>Input:  dataset with thousands of points</a:t>
            </a:r>
          </a:p>
          <a:p>
            <a:pPr marL="285683" indent="-285683">
              <a:lnSpc>
                <a:spcPct val="150000"/>
              </a:lnSpc>
              <a:buFont typeface="Arial"/>
              <a:buChar char="•"/>
            </a:pPr>
            <a:r>
              <a:rPr lang="en-US" sz="3200" dirty="0" smtClean="0"/>
              <a:t>Output: network with </a:t>
            </a:r>
          </a:p>
          <a:p>
            <a:r>
              <a:rPr lang="en-US" sz="3200" dirty="0"/>
              <a:t> </a:t>
            </a:r>
            <a:r>
              <a:rPr lang="en-US" sz="3200" dirty="0" smtClean="0"/>
              <a:t>  13 vertices and 12 edges. </a:t>
            </a:r>
          </a:p>
          <a:p>
            <a:endParaRPr lang="en-US" dirty="0"/>
          </a:p>
          <a:p>
            <a:endParaRPr lang="en-US" dirty="0"/>
          </a:p>
          <a:p>
            <a:pPr marL="342819" indent="-342819">
              <a:buAutoNum type="alphaUcParenR"/>
            </a:pPr>
            <a:endParaRPr lang="en-US" dirty="0" smtClean="0"/>
          </a:p>
        </p:txBody>
      </p:sp>
      <p:sp>
        <p:nvSpPr>
          <p:cNvPr id="4" name="Rectangle 3"/>
          <p:cNvSpPr/>
          <p:nvPr/>
        </p:nvSpPr>
        <p:spPr>
          <a:xfrm>
            <a:off x="0" y="6477486"/>
            <a:ext cx="9068869" cy="338554"/>
          </a:xfrm>
          <a:prstGeom prst="rect">
            <a:avLst/>
          </a:prstGeom>
        </p:spPr>
        <p:txBody>
          <a:bodyPr wrap="square">
            <a:spAutoFit/>
          </a:bodyPr>
          <a:lstStyle/>
          <a:p>
            <a:r>
              <a:rPr lang="en-US" sz="1600" dirty="0" smtClean="0"/>
              <a:t>http://</a:t>
            </a:r>
            <a:r>
              <a:rPr lang="en-US" sz="1600" dirty="0" err="1" smtClean="0"/>
              <a:t>www.nature.com</a:t>
            </a:r>
            <a:r>
              <a:rPr lang="en-US" sz="1600" dirty="0" smtClean="0"/>
              <a:t>/</a:t>
            </a:r>
            <a:r>
              <a:rPr lang="en-US" sz="1600" dirty="0" err="1" smtClean="0"/>
              <a:t>srep</a:t>
            </a:r>
            <a:r>
              <a:rPr lang="en-US" sz="1600" dirty="0" smtClean="0"/>
              <a:t>/2013/130207/srep01236/full/srep01236.html</a:t>
            </a:r>
            <a:endParaRPr lang="en-US" sz="1600" dirty="0"/>
          </a:p>
        </p:txBody>
      </p:sp>
    </p:spTree>
    <p:extLst>
      <p:ext uri="{BB962C8B-B14F-4D97-AF65-F5344CB8AC3E}">
        <p14:creationId xmlns:p14="http://schemas.microsoft.com/office/powerpoint/2010/main" val="415170326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upload.wikimedia.org/wikipedia/commons/thumb/b/b3/Blue_Trefoil_Knot.png/1024px-Blue_Trefoil_Kno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8575" y="981239"/>
            <a:ext cx="6126480" cy="652733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45472" y="242455"/>
            <a:ext cx="8645237" cy="1077218"/>
          </a:xfrm>
          <a:prstGeom prst="rect">
            <a:avLst/>
          </a:prstGeom>
          <a:noFill/>
        </p:spPr>
        <p:txBody>
          <a:bodyPr wrap="square" rtlCol="0">
            <a:spAutoFit/>
          </a:bodyPr>
          <a:lstStyle/>
          <a:p>
            <a:r>
              <a:rPr lang="en-US" sz="3200" dirty="0" smtClean="0"/>
              <a:t>What graph do you get when you apply mapper to the ideal trefoil knot?</a:t>
            </a:r>
            <a:endParaRPr lang="en-US" sz="3200" dirty="0" smtClean="0"/>
          </a:p>
        </p:txBody>
      </p:sp>
    </p:spTree>
    <p:extLst>
      <p:ext uri="{BB962C8B-B14F-4D97-AF65-F5344CB8AC3E}">
        <p14:creationId xmlns:p14="http://schemas.microsoft.com/office/powerpoint/2010/main" val="330668269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73274" y="242183"/>
            <a:ext cx="9144000" cy="4614412"/>
          </a:xfrm>
          <a:prstGeom prst="rect">
            <a:avLst/>
          </a:prstGeom>
        </p:spPr>
      </p:pic>
      <p:sp>
        <p:nvSpPr>
          <p:cNvPr id="5" name="TextBox 4"/>
          <p:cNvSpPr txBox="1"/>
          <p:nvPr/>
        </p:nvSpPr>
        <p:spPr>
          <a:xfrm>
            <a:off x="12053455" y="4502729"/>
            <a:ext cx="184666" cy="584776"/>
          </a:xfrm>
          <a:prstGeom prst="rect">
            <a:avLst/>
          </a:prstGeom>
          <a:noFill/>
        </p:spPr>
        <p:txBody>
          <a:bodyPr wrap="none" rtlCol="0">
            <a:spAutoFit/>
          </a:bodyPr>
          <a:lstStyle/>
          <a:p>
            <a:endParaRPr lang="en-US" sz="3200" dirty="0" smtClean="0"/>
          </a:p>
        </p:txBody>
      </p:sp>
      <p:sp>
        <p:nvSpPr>
          <p:cNvPr id="6" name="Rectangle 5"/>
          <p:cNvSpPr/>
          <p:nvPr/>
        </p:nvSpPr>
        <p:spPr>
          <a:xfrm>
            <a:off x="0" y="6170881"/>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pic>
        <p:nvPicPr>
          <p:cNvPr id="7" name="Picture 6"/>
          <p:cNvPicPr>
            <a:picLocks noChangeAspect="1"/>
          </p:cNvPicPr>
          <p:nvPr/>
        </p:nvPicPr>
        <p:blipFill rotWithShape="1">
          <a:blip r:embed="rId3"/>
          <a:srcRect l="17416" t="6710" r="17316" b="74614"/>
          <a:stretch/>
        </p:blipFill>
        <p:spPr>
          <a:xfrm>
            <a:off x="173274" y="4678677"/>
            <a:ext cx="2066544" cy="1280160"/>
          </a:xfrm>
          <a:prstGeom prst="rect">
            <a:avLst/>
          </a:prstGeom>
        </p:spPr>
      </p:pic>
      <p:pic>
        <p:nvPicPr>
          <p:cNvPr id="8" name="Picture 7"/>
          <p:cNvPicPr>
            <a:picLocks noChangeAspect="1"/>
          </p:cNvPicPr>
          <p:nvPr/>
        </p:nvPicPr>
        <p:blipFill rotWithShape="1">
          <a:blip r:embed="rId3"/>
          <a:srcRect t="73341" b="-4022"/>
          <a:stretch/>
        </p:blipFill>
        <p:spPr>
          <a:xfrm>
            <a:off x="5902608" y="4267197"/>
            <a:ext cx="3166261" cy="2103120"/>
          </a:xfrm>
          <a:prstGeom prst="rect">
            <a:avLst/>
          </a:prstGeom>
        </p:spPr>
      </p:pic>
      <p:pic>
        <p:nvPicPr>
          <p:cNvPr id="9" name="Picture 8"/>
          <p:cNvPicPr>
            <a:picLocks noChangeAspect="1"/>
          </p:cNvPicPr>
          <p:nvPr/>
        </p:nvPicPr>
        <p:blipFill rotWithShape="1">
          <a:blip r:embed="rId3"/>
          <a:srcRect t="52669" b="32396"/>
          <a:stretch/>
        </p:blipFill>
        <p:spPr>
          <a:xfrm>
            <a:off x="2438967" y="4806693"/>
            <a:ext cx="3166261" cy="1024128"/>
          </a:xfrm>
          <a:prstGeom prst="rect">
            <a:avLst/>
          </a:prstGeom>
        </p:spPr>
      </p:pic>
    </p:spTree>
    <p:extLst>
      <p:ext uri="{BB962C8B-B14F-4D97-AF65-F5344CB8AC3E}">
        <p14:creationId xmlns:p14="http://schemas.microsoft.com/office/powerpoint/2010/main" val="40745552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http://www.nature.com/srep/2013/130207/srep01236/full/srep01236.html</a:t>
            </a:r>
            <a:endParaRPr lang="en-US" sz="2200" dirty="0"/>
          </a:p>
        </p:txBody>
      </p:sp>
      <p:pic>
        <p:nvPicPr>
          <p:cNvPr id="7" name="Picture 6"/>
          <p:cNvPicPr>
            <a:picLocks noChangeAspect="1"/>
          </p:cNvPicPr>
          <p:nvPr/>
        </p:nvPicPr>
        <p:blipFill rotWithShape="1">
          <a:blip r:embed="rId2"/>
          <a:srcRect t="26504" b="53832"/>
          <a:stretch/>
        </p:blipFill>
        <p:spPr>
          <a:xfrm>
            <a:off x="223597" y="384558"/>
            <a:ext cx="6967814" cy="2967694"/>
          </a:xfrm>
          <a:prstGeom prst="rect">
            <a:avLst/>
          </a:prstGeom>
        </p:spPr>
      </p:pic>
      <p:sp>
        <p:nvSpPr>
          <p:cNvPr id="8" name="Rectangle 7"/>
          <p:cNvSpPr/>
          <p:nvPr/>
        </p:nvSpPr>
        <p:spPr>
          <a:xfrm>
            <a:off x="1502036" y="4470679"/>
            <a:ext cx="4214360" cy="1629164"/>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p:txBody>
      </p:sp>
      <p:cxnSp>
        <p:nvCxnSpPr>
          <p:cNvPr id="3" name="Straight Arrow Connector 2"/>
          <p:cNvCxnSpPr/>
          <p:nvPr/>
        </p:nvCxnSpPr>
        <p:spPr>
          <a:xfrm>
            <a:off x="1436425" y="3991203"/>
            <a:ext cx="4762894" cy="1"/>
          </a:xfrm>
          <a:prstGeom prst="straightConnector1">
            <a:avLst/>
          </a:prstGeom>
          <a:ln w="57150" cmpd="sng">
            <a:gradFill flip="none" rotWithShape="1">
              <a:gsLst>
                <a:gs pos="0">
                  <a:srgbClr val="FF0000"/>
                </a:gs>
                <a:gs pos="100000">
                  <a:srgbClr val="0000FF"/>
                </a:gs>
                <a:gs pos="38000">
                  <a:srgbClr val="FFFF00"/>
                </a:gs>
                <a:gs pos="68000">
                  <a:srgbClr val="CCFFCC"/>
                </a:gs>
                <a:gs pos="53000">
                  <a:srgbClr val="00AE00"/>
                </a:gs>
                <a:gs pos="16000">
                  <a:srgbClr val="FF6600"/>
                </a:gs>
                <a:gs pos="45000">
                  <a:srgbClr val="FFFF00"/>
                </a:gs>
                <a:gs pos="84000">
                  <a:srgbClr val="CCFFCC"/>
                </a:gs>
              </a:gsLst>
              <a:lin ang="0" scaled="1"/>
              <a:tileRect/>
            </a:gradFill>
            <a:headEnd type="arrow"/>
            <a:tailEnd type="arrow"/>
          </a:ln>
        </p:spPr>
        <p:style>
          <a:lnRef idx="2">
            <a:schemeClr val="accent1"/>
          </a:lnRef>
          <a:fillRef idx="0">
            <a:schemeClr val="accent1"/>
          </a:fillRef>
          <a:effectRef idx="1">
            <a:schemeClr val="accent1"/>
          </a:effectRef>
          <a:fontRef idx="minor">
            <a:schemeClr val="tx1"/>
          </a:fontRef>
        </p:style>
      </p:cxnSp>
      <p:pic>
        <p:nvPicPr>
          <p:cNvPr id="9" name="Picture 8"/>
          <p:cNvPicPr>
            <a:picLocks noChangeAspect="1"/>
          </p:cNvPicPr>
          <p:nvPr/>
        </p:nvPicPr>
        <p:blipFill rotWithShape="1">
          <a:blip r:embed="rId3"/>
          <a:srcRect l="17416" t="6710" r="17316" b="74614"/>
          <a:stretch/>
        </p:blipFill>
        <p:spPr>
          <a:xfrm>
            <a:off x="1502036" y="797274"/>
            <a:ext cx="4391200" cy="2721558"/>
          </a:xfrm>
          <a:prstGeom prst="rect">
            <a:avLst/>
          </a:prstGeom>
        </p:spPr>
      </p:pic>
      <p:cxnSp>
        <p:nvCxnSpPr>
          <p:cNvPr id="17" name="Straight Arrow Connector 16"/>
          <p:cNvCxnSpPr/>
          <p:nvPr/>
        </p:nvCxnSpPr>
        <p:spPr>
          <a:xfrm>
            <a:off x="3991759" y="3276662"/>
            <a:ext cx="0" cy="447564"/>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8658623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srcRect t="73341" b="-4022"/>
          <a:stretch/>
        </p:blipFill>
        <p:spPr>
          <a:xfrm>
            <a:off x="5812079" y="3259386"/>
            <a:ext cx="3166261" cy="2103120"/>
          </a:xfrm>
          <a:prstGeom prst="rect">
            <a:avLst/>
          </a:prstGeom>
        </p:spPr>
      </p:pic>
      <p:pic>
        <p:nvPicPr>
          <p:cNvPr id="7" name="Picture 6"/>
          <p:cNvPicPr>
            <a:picLocks noChangeAspect="1"/>
          </p:cNvPicPr>
          <p:nvPr/>
        </p:nvPicPr>
        <p:blipFill rotWithShape="1">
          <a:blip r:embed="rId2"/>
          <a:srcRect l="17416" t="6710" r="17316" b="74614"/>
          <a:stretch/>
        </p:blipFill>
        <p:spPr>
          <a:xfrm>
            <a:off x="7002325" y="882099"/>
            <a:ext cx="2066544" cy="1280160"/>
          </a:xfrm>
          <a:prstGeom prst="rect">
            <a:avLst/>
          </a:prstGeom>
        </p:spPr>
      </p:pic>
      <p:sp>
        <p:nvSpPr>
          <p:cNvPr id="3" name="Rectangle 2"/>
          <p:cNvSpPr/>
          <p:nvPr/>
        </p:nvSpPr>
        <p:spPr>
          <a:xfrm>
            <a:off x="151855" y="174609"/>
            <a:ext cx="8917014" cy="6058046"/>
          </a:xfrm>
          <a:prstGeom prst="rect">
            <a:avLst/>
          </a:prstGeom>
        </p:spPr>
        <p:txBody>
          <a:bodyPr wrap="square" lIns="91419" tIns="45709" rIns="91419" bIns="45709">
            <a:spAutoFit/>
          </a:bodyPr>
          <a:lstStyle/>
          <a:p>
            <a:r>
              <a:rPr lang="en-US" sz="2800" dirty="0" smtClean="0"/>
              <a:t>Topological Data Analysis (TDA): Three key ideas of topology that make extracting of patterns via shape possible. </a:t>
            </a:r>
          </a:p>
          <a:p>
            <a:endParaRPr lang="en-US" sz="3000" dirty="0"/>
          </a:p>
          <a:p>
            <a:pPr marL="111125"/>
            <a:r>
              <a:rPr lang="en-US" sz="3000" i="1" dirty="0" smtClean="0"/>
              <a:t>1.)  coordinate free</a:t>
            </a:r>
            <a:r>
              <a:rPr lang="en-US" sz="3000" dirty="0" smtClean="0"/>
              <a:t>. </a:t>
            </a:r>
            <a:endParaRPr lang="en-US" sz="3000" dirty="0"/>
          </a:p>
          <a:p>
            <a:pPr marL="566738" indent="-222250">
              <a:buFont typeface="Arial"/>
              <a:buChar char="•"/>
            </a:pPr>
            <a:r>
              <a:rPr lang="en-US" sz="3000" dirty="0" smtClean="0"/>
              <a:t>No dependence on the coordinate system chosen. </a:t>
            </a:r>
          </a:p>
          <a:p>
            <a:pPr marL="566738" indent="-222250">
              <a:buFont typeface="Arial"/>
              <a:buChar char="•"/>
            </a:pPr>
            <a:r>
              <a:rPr lang="en-US" sz="3000" dirty="0" smtClean="0"/>
              <a:t>Can compare data derived from different platforms</a:t>
            </a:r>
          </a:p>
          <a:p>
            <a:pPr marL="566738" indent="-222250">
              <a:buFont typeface="Arial"/>
              <a:buChar char="•"/>
            </a:pPr>
            <a:endParaRPr lang="en-US" sz="3000" dirty="0" smtClean="0"/>
          </a:p>
          <a:p>
            <a:pPr marL="111125"/>
            <a:r>
              <a:rPr lang="en-US" sz="2800" i="1" dirty="0" smtClean="0"/>
              <a:t>2</a:t>
            </a:r>
            <a:r>
              <a:rPr lang="en-US" sz="2800" i="1" dirty="0"/>
              <a:t>.) invariant under “small” deformations</a:t>
            </a:r>
            <a:r>
              <a:rPr lang="en-US" sz="2800" dirty="0"/>
              <a:t>. </a:t>
            </a:r>
          </a:p>
          <a:p>
            <a:pPr marL="566738" indent="-222250">
              <a:buFont typeface="Arial"/>
              <a:buChar char="•"/>
            </a:pPr>
            <a:r>
              <a:rPr lang="en-US" sz="2800" dirty="0"/>
              <a:t> less sensitive to noise</a:t>
            </a:r>
          </a:p>
          <a:p>
            <a:pPr marL="566738" indent="-222250">
              <a:buFont typeface="Arial"/>
              <a:buChar char="•"/>
            </a:pPr>
            <a:endParaRPr lang="en-US" sz="3000" dirty="0" smtClean="0"/>
          </a:p>
          <a:p>
            <a:pPr marL="111125"/>
            <a:r>
              <a:rPr lang="en-US" sz="2800" i="1" dirty="0"/>
              <a:t>3.)  compressed representations of shapes</a:t>
            </a:r>
            <a:r>
              <a:rPr lang="en-US" sz="2800" dirty="0"/>
              <a:t>. </a:t>
            </a:r>
            <a:endParaRPr lang="en-US" sz="1400" dirty="0"/>
          </a:p>
          <a:p>
            <a:pPr marL="566738" indent="-222250">
              <a:buFont typeface="Arial"/>
              <a:buChar char="•"/>
            </a:pPr>
            <a:r>
              <a:rPr lang="en-US" sz="2800" dirty="0"/>
              <a:t>Input:  dataset with thousands of points</a:t>
            </a:r>
          </a:p>
          <a:p>
            <a:pPr marL="566738" indent="-222250">
              <a:buFont typeface="Arial"/>
              <a:buChar char="•"/>
            </a:pPr>
            <a:r>
              <a:rPr lang="en-US" sz="2800" dirty="0"/>
              <a:t>Output: network with </a:t>
            </a:r>
            <a:r>
              <a:rPr lang="en-US" sz="2800" dirty="0" smtClean="0"/>
              <a:t>13 </a:t>
            </a:r>
            <a:r>
              <a:rPr lang="en-US" sz="2800" dirty="0"/>
              <a:t>vertices and 12 edges. </a:t>
            </a:r>
          </a:p>
        </p:txBody>
      </p:sp>
      <p:sp>
        <p:nvSpPr>
          <p:cNvPr id="4" name="Rectangle 3"/>
          <p:cNvSpPr/>
          <p:nvPr/>
        </p:nvSpPr>
        <p:spPr>
          <a:xfrm>
            <a:off x="0" y="6477486"/>
            <a:ext cx="9068869" cy="338554"/>
          </a:xfrm>
          <a:prstGeom prst="rect">
            <a:avLst/>
          </a:prstGeom>
        </p:spPr>
        <p:txBody>
          <a:bodyPr wrap="square">
            <a:spAutoFit/>
          </a:bodyPr>
          <a:lstStyle/>
          <a:p>
            <a:r>
              <a:rPr lang="en-US" sz="1600" dirty="0" smtClean="0"/>
              <a:t>http://</a:t>
            </a:r>
            <a:r>
              <a:rPr lang="en-US" sz="1600" dirty="0" err="1" smtClean="0"/>
              <a:t>www.nature.com</a:t>
            </a:r>
            <a:r>
              <a:rPr lang="en-US" sz="1600" dirty="0" smtClean="0"/>
              <a:t>/</a:t>
            </a:r>
            <a:r>
              <a:rPr lang="en-US" sz="1600" dirty="0" err="1" smtClean="0"/>
              <a:t>srep</a:t>
            </a:r>
            <a:r>
              <a:rPr lang="en-US" sz="1600" dirty="0" smtClean="0"/>
              <a:t>/2013/130207/srep01236/full/srep01236.html</a:t>
            </a:r>
            <a:endParaRPr lang="en-US" sz="1600" dirty="0"/>
          </a:p>
        </p:txBody>
      </p:sp>
    </p:spTree>
    <p:extLst>
      <p:ext uri="{BB962C8B-B14F-4D97-AF65-F5344CB8AC3E}">
        <p14:creationId xmlns:p14="http://schemas.microsoft.com/office/powerpoint/2010/main" val="99639772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334" y="181700"/>
            <a:ext cx="8787881" cy="6795707"/>
          </a:xfrm>
          <a:prstGeom prst="rect">
            <a:avLst/>
          </a:prstGeom>
          <a:noFill/>
        </p:spPr>
        <p:txBody>
          <a:bodyPr wrap="square" rtlCol="0">
            <a:spAutoFit/>
          </a:bodyPr>
          <a:lstStyle/>
          <a:p>
            <a:r>
              <a:rPr lang="en-US" sz="3200" dirty="0" smtClean="0">
                <a:solidFill>
                  <a:srgbClr val="008000"/>
                </a:solidFill>
              </a:rPr>
              <a:t>Application 1:  breast cancer gene expression</a:t>
            </a:r>
            <a:endParaRPr lang="en-US" sz="1000" dirty="0" smtClean="0"/>
          </a:p>
          <a:p>
            <a:pPr>
              <a:lnSpc>
                <a:spcPct val="120000"/>
              </a:lnSpc>
            </a:pPr>
            <a:r>
              <a:rPr lang="en-US" sz="3200" dirty="0" smtClean="0">
                <a:solidFill>
                  <a:srgbClr val="0000FF"/>
                </a:solidFill>
              </a:rPr>
              <a:t>Data:  </a:t>
            </a:r>
            <a:r>
              <a:rPr lang="en-US" sz="3200" dirty="0" smtClean="0">
                <a:solidFill>
                  <a:srgbClr val="000000"/>
                </a:solidFill>
              </a:rPr>
              <a:t>microarray gene expression data from 2 data sets,</a:t>
            </a:r>
            <a:r>
              <a:rPr lang="en-US" sz="3200" dirty="0" smtClean="0">
                <a:solidFill>
                  <a:srgbClr val="0000FF"/>
                </a:solidFill>
              </a:rPr>
              <a:t>  </a:t>
            </a:r>
            <a:r>
              <a:rPr lang="en-US" sz="3200" dirty="0" smtClean="0">
                <a:solidFill>
                  <a:srgbClr val="000000"/>
                </a:solidFill>
              </a:rPr>
              <a:t>NKI and </a:t>
            </a:r>
            <a:r>
              <a:rPr lang="en-US" sz="3200" dirty="0" smtClean="0"/>
              <a:t>GSE2034</a:t>
            </a:r>
            <a:endParaRPr lang="en-US" sz="1000" dirty="0">
              <a:solidFill>
                <a:srgbClr val="0000FF"/>
              </a:solidFill>
            </a:endParaRPr>
          </a:p>
          <a:p>
            <a:pPr>
              <a:lnSpc>
                <a:spcPct val="120000"/>
              </a:lnSpc>
            </a:pPr>
            <a:r>
              <a:rPr lang="en-US" sz="3200" dirty="0" smtClean="0">
                <a:solidFill>
                  <a:srgbClr val="0000FF"/>
                </a:solidFill>
              </a:rPr>
              <a:t>Distance:  </a:t>
            </a:r>
            <a:r>
              <a:rPr lang="en-US" sz="3200" dirty="0" smtClean="0">
                <a:solidFill>
                  <a:srgbClr val="000000"/>
                </a:solidFill>
              </a:rPr>
              <a:t>correlation distance</a:t>
            </a:r>
            <a:endParaRPr lang="en-US" sz="1000" dirty="0" smtClean="0">
              <a:solidFill>
                <a:srgbClr val="000000"/>
              </a:solidFill>
            </a:endParaRPr>
          </a:p>
          <a:p>
            <a:pPr>
              <a:lnSpc>
                <a:spcPct val="140000"/>
              </a:lnSpc>
            </a:pPr>
            <a:r>
              <a:rPr lang="en-US" sz="3200" dirty="0" smtClean="0">
                <a:solidFill>
                  <a:srgbClr val="0000FF"/>
                </a:solidFill>
              </a:rPr>
              <a:t>Filters:  </a:t>
            </a:r>
            <a:r>
              <a:rPr lang="en-US" sz="3200" dirty="0" smtClean="0">
                <a:solidFill>
                  <a:srgbClr val="000000"/>
                </a:solidFill>
              </a:rPr>
              <a:t>(1) </a:t>
            </a:r>
            <a:r>
              <a:rPr lang="en-US" sz="3200" dirty="0" smtClean="0"/>
              <a:t>L</a:t>
            </a:r>
            <a:r>
              <a:rPr lang="en-US" sz="3200" dirty="0"/>
              <a:t>-infinity centrality:  </a:t>
            </a:r>
          </a:p>
          <a:p>
            <a:pPr marL="514350" indent="574675" algn="ctr"/>
            <a:r>
              <a:rPr lang="en-US" sz="3200" dirty="0"/>
              <a:t>f(x) = max{d(x, p) : p in data set</a:t>
            </a:r>
            <a:r>
              <a:rPr lang="en-US" sz="3200" dirty="0" smtClean="0"/>
              <a:t>}</a:t>
            </a:r>
          </a:p>
          <a:p>
            <a:pPr marL="800100" indent="690563" algn="ctr"/>
            <a:r>
              <a:rPr lang="en-US" sz="3200" dirty="0" smtClean="0"/>
              <a:t>captures </a:t>
            </a:r>
            <a:r>
              <a:rPr lang="en-US" sz="3200" dirty="0"/>
              <a:t>the structure of the points </a:t>
            </a:r>
            <a:r>
              <a:rPr lang="en-US" sz="3200" dirty="0" smtClean="0"/>
              <a:t>far      removed </a:t>
            </a:r>
            <a:r>
              <a:rPr lang="en-US" sz="3200" dirty="0"/>
              <a:t>from the center or norm. </a:t>
            </a:r>
          </a:p>
          <a:p>
            <a:pPr marL="1312863">
              <a:lnSpc>
                <a:spcPct val="130000"/>
              </a:lnSpc>
            </a:pPr>
            <a:r>
              <a:rPr lang="en-US" sz="3200" dirty="0" smtClean="0"/>
              <a:t>(2) NKI:  survival vs. death</a:t>
            </a:r>
          </a:p>
          <a:p>
            <a:pPr marL="1312863"/>
            <a:r>
              <a:rPr lang="en-US" sz="3200" dirty="0"/>
              <a:t> </a:t>
            </a:r>
            <a:r>
              <a:rPr lang="en-US" sz="3200" dirty="0" smtClean="0"/>
              <a:t>     GSE2034:  no relapse vs. relapse</a:t>
            </a:r>
          </a:p>
          <a:p>
            <a:pPr marL="1312863"/>
            <a:endParaRPr lang="en-US" sz="1400" dirty="0" smtClean="0"/>
          </a:p>
          <a:p>
            <a:pPr marL="111125" defTabSz="-803275"/>
            <a:r>
              <a:rPr lang="en-US" sz="3200" dirty="0">
                <a:solidFill>
                  <a:srgbClr val="0000FF"/>
                </a:solidFill>
              </a:rPr>
              <a:t>Clustering:  </a:t>
            </a:r>
            <a:r>
              <a:rPr lang="en-US" sz="3200" dirty="0"/>
              <a:t>Single linkage. </a:t>
            </a:r>
          </a:p>
          <a:p>
            <a:pPr marL="111125" defTabSz="-803275"/>
            <a:endParaRPr lang="en-US" sz="3200" dirty="0"/>
          </a:p>
        </p:txBody>
      </p:sp>
    </p:spTree>
    <p:extLst>
      <p:ext uri="{BB962C8B-B14F-4D97-AF65-F5344CB8AC3E}">
        <p14:creationId xmlns:p14="http://schemas.microsoft.com/office/powerpoint/2010/main" val="336622941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81670"/>
            <a:ext cx="9144000" cy="6258560"/>
          </a:xfrm>
          <a:prstGeom prst="rect">
            <a:avLst/>
          </a:prstGeom>
        </p:spPr>
      </p:pic>
      <p:sp>
        <p:nvSpPr>
          <p:cNvPr id="3" name="Rectangle 2"/>
          <p:cNvSpPr/>
          <p:nvPr/>
        </p:nvSpPr>
        <p:spPr>
          <a:xfrm>
            <a:off x="0" y="6396335"/>
            <a:ext cx="9144000" cy="338532"/>
          </a:xfrm>
          <a:prstGeom prst="rect">
            <a:avLst/>
          </a:prstGeom>
        </p:spPr>
        <p:txBody>
          <a:bodyPr wrap="square" lIns="91419" tIns="45709" rIns="91419" bIns="45709">
            <a:spAutoFit/>
          </a:bodyPr>
          <a:lstStyle/>
          <a:p>
            <a:r>
              <a:rPr lang="en-US" sz="1600" dirty="0" err="1"/>
              <a:t>www.nature.com</a:t>
            </a:r>
            <a:r>
              <a:rPr lang="en-US" sz="1600" dirty="0"/>
              <a:t>/</a:t>
            </a:r>
            <a:r>
              <a:rPr lang="en-US" sz="1600" dirty="0" err="1"/>
              <a:t>scitable</a:t>
            </a:r>
            <a:r>
              <a:rPr lang="en-US" sz="1600" dirty="0"/>
              <a:t>/</a:t>
            </a:r>
            <a:r>
              <a:rPr lang="en-US" sz="1600" dirty="0" err="1"/>
              <a:t>topicpage</a:t>
            </a:r>
            <a:r>
              <a:rPr lang="en-US" sz="1600" dirty="0"/>
              <a:t>/microarray-based-comparative-genomic-hybridization-acgh-45432</a:t>
            </a:r>
          </a:p>
        </p:txBody>
      </p:sp>
    </p:spTree>
    <p:extLst>
      <p:ext uri="{BB962C8B-B14F-4D97-AF65-F5344CB8AC3E}">
        <p14:creationId xmlns:p14="http://schemas.microsoft.com/office/powerpoint/2010/main" val="181590233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60531" y="13806"/>
            <a:ext cx="5216769" cy="6858000"/>
          </a:xfrm>
          <a:prstGeom prst="rect">
            <a:avLst/>
          </a:prstGeom>
        </p:spPr>
      </p:pic>
      <p:sp>
        <p:nvSpPr>
          <p:cNvPr id="3" name="Rectangle 2"/>
          <p:cNvSpPr/>
          <p:nvPr/>
        </p:nvSpPr>
        <p:spPr>
          <a:xfrm>
            <a:off x="270491" y="245389"/>
            <a:ext cx="3153117" cy="6370974"/>
          </a:xfrm>
          <a:prstGeom prst="rect">
            <a:avLst/>
          </a:prstGeom>
        </p:spPr>
        <p:txBody>
          <a:bodyPr wrap="square">
            <a:spAutoFit/>
          </a:bodyPr>
          <a:lstStyle/>
          <a:p>
            <a:r>
              <a:rPr lang="en-US" sz="2400" dirty="0"/>
              <a:t>Gene expression profiling predicts clinical outcome of breast cancer </a:t>
            </a:r>
            <a:endParaRPr lang="en-US" sz="2400" dirty="0" smtClean="0"/>
          </a:p>
          <a:p>
            <a:endParaRPr lang="en-US" sz="1200" dirty="0"/>
          </a:p>
          <a:p>
            <a:r>
              <a:rPr lang="en-US" sz="2400" dirty="0"/>
              <a:t>van 't Veer LJ, Dai H, van de </a:t>
            </a:r>
            <a:r>
              <a:rPr lang="en-US" sz="2400" dirty="0" err="1"/>
              <a:t>Vijver</a:t>
            </a:r>
            <a:r>
              <a:rPr lang="en-US" sz="2400" dirty="0"/>
              <a:t> MJ, He YD, Hart AA, Mao M, </a:t>
            </a:r>
            <a:r>
              <a:rPr lang="en-US" sz="2400" dirty="0" err="1"/>
              <a:t>Peterse</a:t>
            </a:r>
            <a:r>
              <a:rPr lang="en-US" sz="2400" dirty="0"/>
              <a:t> HL, van der </a:t>
            </a:r>
            <a:r>
              <a:rPr lang="en-US" sz="2400" dirty="0" err="1"/>
              <a:t>Kooy</a:t>
            </a:r>
            <a:r>
              <a:rPr lang="en-US" sz="2400" dirty="0"/>
              <a:t> K, </a:t>
            </a:r>
            <a:r>
              <a:rPr lang="en-US" sz="2400" dirty="0" err="1"/>
              <a:t>Marton</a:t>
            </a:r>
            <a:r>
              <a:rPr lang="en-US" sz="2400" dirty="0"/>
              <a:t> MJ, </a:t>
            </a:r>
            <a:r>
              <a:rPr lang="en-US" sz="2400" dirty="0" err="1"/>
              <a:t>Witteveen</a:t>
            </a:r>
            <a:r>
              <a:rPr lang="en-US" sz="2400" dirty="0"/>
              <a:t> AT, Schreiber GJ, </a:t>
            </a:r>
            <a:r>
              <a:rPr lang="en-US" sz="2400" dirty="0" err="1"/>
              <a:t>Kerkhoven</a:t>
            </a:r>
            <a:r>
              <a:rPr lang="en-US" sz="2400" dirty="0"/>
              <a:t> RM, Roberts C, </a:t>
            </a:r>
            <a:r>
              <a:rPr lang="en-US" sz="2400" dirty="0" err="1"/>
              <a:t>Linsley</a:t>
            </a:r>
            <a:r>
              <a:rPr lang="en-US" sz="2400" dirty="0"/>
              <a:t> PS, </a:t>
            </a:r>
            <a:r>
              <a:rPr lang="en-US" sz="2400" dirty="0" err="1"/>
              <a:t>Bernards</a:t>
            </a:r>
            <a:r>
              <a:rPr lang="en-US" sz="2400" dirty="0"/>
              <a:t> R, Friend SH </a:t>
            </a:r>
            <a:endParaRPr lang="en-US" sz="2400" dirty="0" smtClean="0"/>
          </a:p>
          <a:p>
            <a:endParaRPr lang="en-US" sz="1200" dirty="0"/>
          </a:p>
          <a:p>
            <a:r>
              <a:rPr lang="en-US" sz="2400" dirty="0"/>
              <a:t>Nature. 2002 Jan 31;415(6871):530-6.</a:t>
            </a:r>
          </a:p>
        </p:txBody>
      </p:sp>
    </p:spTree>
    <p:extLst>
      <p:ext uri="{BB962C8B-B14F-4D97-AF65-F5344CB8AC3E}">
        <p14:creationId xmlns:p14="http://schemas.microsoft.com/office/powerpoint/2010/main" val="173335801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0250" y="55224"/>
            <a:ext cx="8839945" cy="6524863"/>
          </a:xfrm>
          <a:prstGeom prst="rect">
            <a:avLst/>
          </a:prstGeom>
        </p:spPr>
        <p:txBody>
          <a:bodyPr wrap="square">
            <a:spAutoFit/>
          </a:bodyPr>
          <a:lstStyle/>
          <a:p>
            <a:r>
              <a:rPr lang="en-US" sz="3200" dirty="0" smtClean="0"/>
              <a:t>2 breast cancer data sets:</a:t>
            </a:r>
          </a:p>
          <a:p>
            <a:endParaRPr lang="en-US" sz="1600" dirty="0"/>
          </a:p>
          <a:p>
            <a:r>
              <a:rPr lang="en-US" sz="3200" dirty="0" smtClean="0"/>
              <a:t>1.)  NKI (2002)</a:t>
            </a:r>
            <a:r>
              <a:rPr lang="en-US" sz="3200" dirty="0"/>
              <a:t>:</a:t>
            </a:r>
            <a:r>
              <a:rPr lang="en-US" sz="3200" dirty="0" smtClean="0"/>
              <a:t> </a:t>
            </a:r>
          </a:p>
          <a:p>
            <a:r>
              <a:rPr lang="en-US" sz="3200" dirty="0" smtClean="0"/>
              <a:t>gene expression </a:t>
            </a:r>
            <a:r>
              <a:rPr lang="en-US" sz="3200" dirty="0"/>
              <a:t>levels of </a:t>
            </a:r>
            <a:r>
              <a:rPr lang="en-US" sz="3200" dirty="0" smtClean="0"/>
              <a:t>24,000 from 272 tumors</a:t>
            </a:r>
            <a:r>
              <a:rPr lang="en-US" sz="3200" dirty="0"/>
              <a:t>. I</a:t>
            </a:r>
            <a:r>
              <a:rPr lang="en-US" sz="3200" dirty="0" smtClean="0"/>
              <a:t>ncludes </a:t>
            </a:r>
            <a:r>
              <a:rPr lang="en-US" sz="3200" dirty="0"/>
              <a:t>node-negative and node-positive patients, who had or had not received adjuvant systemic </a:t>
            </a:r>
            <a:r>
              <a:rPr lang="en-US" sz="3200" dirty="0" smtClean="0"/>
              <a:t>therapy</a:t>
            </a:r>
            <a:r>
              <a:rPr lang="en-US" sz="3200" dirty="0"/>
              <a:t>.</a:t>
            </a:r>
            <a:r>
              <a:rPr lang="en-US" sz="3200" dirty="0" smtClean="0"/>
              <a:t> </a:t>
            </a:r>
            <a:r>
              <a:rPr lang="en-US" sz="3200" dirty="0"/>
              <a:t> </a:t>
            </a:r>
            <a:r>
              <a:rPr lang="en-US" sz="3200" dirty="0" smtClean="0"/>
              <a:t> Also includes survival information.</a:t>
            </a:r>
          </a:p>
          <a:p>
            <a:endParaRPr lang="en-US" dirty="0"/>
          </a:p>
          <a:p>
            <a:r>
              <a:rPr lang="en-US" sz="3200" dirty="0" smtClean="0"/>
              <a:t>2.) GSE203414 (2005</a:t>
            </a:r>
            <a:r>
              <a:rPr lang="en-US" sz="3200" dirty="0"/>
              <a:t>) </a:t>
            </a:r>
            <a:endParaRPr lang="en-US" sz="3200" dirty="0" smtClean="0"/>
          </a:p>
          <a:p>
            <a:r>
              <a:rPr lang="en-US" sz="3200" dirty="0" smtClean="0"/>
              <a:t>expression </a:t>
            </a:r>
            <a:r>
              <a:rPr lang="en-US" sz="3200" dirty="0"/>
              <a:t>of </a:t>
            </a:r>
            <a:r>
              <a:rPr lang="en-US" sz="3200" dirty="0" smtClean="0"/>
              <a:t>22,000 </a:t>
            </a:r>
            <a:r>
              <a:rPr lang="en-US" sz="3200" dirty="0"/>
              <a:t>transcripts from total RNA of frozen </a:t>
            </a:r>
            <a:r>
              <a:rPr lang="en-US" sz="3200" dirty="0" err="1"/>
              <a:t>tumour</a:t>
            </a:r>
            <a:r>
              <a:rPr lang="en-US" sz="3200" dirty="0"/>
              <a:t> samples from 286 lymph-node-negative patients who had not received adjuvant systemic treatment</a:t>
            </a:r>
            <a:r>
              <a:rPr lang="en-US" sz="3200" dirty="0" smtClean="0"/>
              <a:t>.  Also includes time to relapse information.</a:t>
            </a:r>
            <a:endParaRPr lang="en-US" sz="3200" dirty="0"/>
          </a:p>
        </p:txBody>
      </p:sp>
    </p:spTree>
    <p:extLst>
      <p:ext uri="{BB962C8B-B14F-4D97-AF65-F5344CB8AC3E}">
        <p14:creationId xmlns:p14="http://schemas.microsoft.com/office/powerpoint/2010/main" val="250943710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4" r="51995"/>
          <a:stretch/>
        </p:blipFill>
        <p:spPr>
          <a:xfrm>
            <a:off x="0" y="0"/>
            <a:ext cx="4389120" cy="6858000"/>
          </a:xfrm>
          <a:prstGeom prst="rect">
            <a:avLst/>
          </a:prstGeom>
        </p:spPr>
      </p:pic>
      <p:sp>
        <p:nvSpPr>
          <p:cNvPr id="3" name="Rectangle 2"/>
          <p:cNvSpPr/>
          <p:nvPr/>
        </p:nvSpPr>
        <p:spPr>
          <a:xfrm>
            <a:off x="4238095" y="49458"/>
            <a:ext cx="4905905" cy="6001642"/>
          </a:xfrm>
          <a:prstGeom prst="rect">
            <a:avLst/>
          </a:prstGeom>
        </p:spPr>
        <p:txBody>
          <a:bodyPr wrap="square">
            <a:spAutoFit/>
          </a:bodyPr>
          <a:lstStyle/>
          <a:p>
            <a:r>
              <a:rPr lang="en-US" sz="2400" dirty="0"/>
              <a:t>Fig. S1. Shape of the data becomes more distinct as the analysis columns are restricted to the top</a:t>
            </a:r>
          </a:p>
          <a:p>
            <a:r>
              <a:rPr lang="en-US" sz="2400" dirty="0"/>
              <a:t>varying genes. </a:t>
            </a:r>
          </a:p>
          <a:p>
            <a:r>
              <a:rPr lang="en-US" sz="2400" dirty="0" smtClean="0">
                <a:solidFill>
                  <a:srgbClr val="008000"/>
                </a:solidFill>
              </a:rPr>
              <a:t>24K</a:t>
            </a:r>
            <a:r>
              <a:rPr lang="en-US" sz="2400" dirty="0">
                <a:solidFill>
                  <a:srgbClr val="008000"/>
                </a:solidFill>
              </a:rPr>
              <a:t>: all the genes </a:t>
            </a:r>
            <a:r>
              <a:rPr lang="en-US" sz="2400" dirty="0"/>
              <a:t>on the microarray were used in the analysis; </a:t>
            </a:r>
            <a:endParaRPr lang="en-US" sz="2400" dirty="0" smtClean="0"/>
          </a:p>
          <a:p>
            <a:r>
              <a:rPr lang="en-US" sz="2400" dirty="0" smtClean="0">
                <a:solidFill>
                  <a:srgbClr val="008000"/>
                </a:solidFill>
              </a:rPr>
              <a:t>11K: 10,731 </a:t>
            </a:r>
            <a:r>
              <a:rPr lang="en-US" sz="2400" dirty="0">
                <a:solidFill>
                  <a:srgbClr val="008000"/>
                </a:solidFill>
              </a:rPr>
              <a:t>top most varying </a:t>
            </a:r>
            <a:r>
              <a:rPr lang="en-US" sz="2400" dirty="0"/>
              <a:t>genes were used in the analysis; </a:t>
            </a:r>
            <a:endParaRPr lang="en-US" sz="2400" dirty="0" smtClean="0"/>
          </a:p>
          <a:p>
            <a:r>
              <a:rPr lang="en-US" sz="2400" dirty="0" smtClean="0">
                <a:solidFill>
                  <a:srgbClr val="008000"/>
                </a:solidFill>
              </a:rPr>
              <a:t>7K</a:t>
            </a:r>
            <a:r>
              <a:rPr lang="en-US" sz="2400" dirty="0"/>
              <a:t>: 6.688 top most varying genes </a:t>
            </a:r>
            <a:r>
              <a:rPr lang="en-US" sz="2400" dirty="0" smtClean="0"/>
              <a:t>were used </a:t>
            </a:r>
            <a:r>
              <a:rPr lang="en-US" sz="2400" dirty="0"/>
              <a:t>in the analysis; </a:t>
            </a:r>
            <a:endParaRPr lang="en-US" sz="2400" dirty="0" smtClean="0"/>
          </a:p>
          <a:p>
            <a:r>
              <a:rPr lang="en-US" sz="2400" dirty="0" smtClean="0">
                <a:solidFill>
                  <a:srgbClr val="008000"/>
                </a:solidFill>
              </a:rPr>
              <a:t>3K</a:t>
            </a:r>
            <a:r>
              <a:rPr lang="en-US" sz="2400" dirty="0"/>
              <a:t>: 3212 top most varying genes were used in the analysis; </a:t>
            </a:r>
            <a:endParaRPr lang="en-US" sz="2400" dirty="0" smtClean="0"/>
          </a:p>
          <a:p>
            <a:r>
              <a:rPr lang="en-US" sz="2400" dirty="0" smtClean="0">
                <a:solidFill>
                  <a:srgbClr val="008000"/>
                </a:solidFill>
              </a:rPr>
              <a:t>1.5K</a:t>
            </a:r>
            <a:r>
              <a:rPr lang="en-US" sz="2400" dirty="0"/>
              <a:t>: 1553 </a:t>
            </a:r>
            <a:r>
              <a:rPr lang="en-US" sz="2400" dirty="0" smtClean="0"/>
              <a:t>top most </a:t>
            </a:r>
            <a:r>
              <a:rPr lang="en-US" sz="2400" dirty="0"/>
              <a:t>varying genes were used in the analysis. </a:t>
            </a:r>
            <a:endParaRPr lang="en-US" sz="2400" dirty="0" smtClean="0"/>
          </a:p>
          <a:p>
            <a:r>
              <a:rPr lang="en-US" sz="2400" dirty="0" smtClean="0">
                <a:solidFill>
                  <a:srgbClr val="008000"/>
                </a:solidFill>
              </a:rPr>
              <a:t>Graphs </a:t>
            </a:r>
            <a:r>
              <a:rPr lang="en-US" sz="2400" dirty="0">
                <a:solidFill>
                  <a:srgbClr val="008000"/>
                </a:solidFill>
              </a:rPr>
              <a:t>colored by the L-infinity </a:t>
            </a:r>
            <a:r>
              <a:rPr lang="en-US" sz="2400" dirty="0" smtClean="0">
                <a:solidFill>
                  <a:srgbClr val="008000"/>
                </a:solidFill>
              </a:rPr>
              <a:t>centrality values</a:t>
            </a:r>
            <a:r>
              <a:rPr lang="en-US" sz="2400" dirty="0">
                <a:solidFill>
                  <a:srgbClr val="008000"/>
                </a:solidFill>
              </a:rPr>
              <a:t>. </a:t>
            </a:r>
            <a:r>
              <a:rPr lang="en-US" sz="2400" dirty="0" smtClean="0">
                <a:solidFill>
                  <a:srgbClr val="FF0000"/>
                </a:solidFill>
              </a:rPr>
              <a:t>Red</a:t>
            </a:r>
            <a:r>
              <a:rPr lang="en-US" sz="2400" dirty="0">
                <a:solidFill>
                  <a:srgbClr val="FF0000"/>
                </a:solidFill>
              </a:rPr>
              <a:t>: high</a:t>
            </a:r>
            <a:r>
              <a:rPr lang="en-US" sz="2400" dirty="0">
                <a:solidFill>
                  <a:srgbClr val="008000"/>
                </a:solidFill>
              </a:rPr>
              <a:t>; </a:t>
            </a:r>
            <a:r>
              <a:rPr lang="en-US" sz="2400" dirty="0">
                <a:solidFill>
                  <a:srgbClr val="0000FF"/>
                </a:solidFill>
              </a:rPr>
              <a:t>Blue: low</a:t>
            </a:r>
          </a:p>
        </p:txBody>
      </p:sp>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Tree>
    <p:extLst>
      <p:ext uri="{BB962C8B-B14F-4D97-AF65-F5344CB8AC3E}">
        <p14:creationId xmlns:p14="http://schemas.microsoft.com/office/powerpoint/2010/main" val="23926801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085613"/>
            <a:ext cx="9144000" cy="5316794"/>
          </a:xfrm>
          <a:prstGeom prst="rect">
            <a:avLst/>
          </a:prstGeom>
        </p:spPr>
      </p:pic>
      <p:sp>
        <p:nvSpPr>
          <p:cNvPr id="3" name="Rectangle 2"/>
          <p:cNvSpPr/>
          <p:nvPr/>
        </p:nvSpPr>
        <p:spPr>
          <a:xfrm>
            <a:off x="1053297" y="289891"/>
            <a:ext cx="6379070" cy="584776"/>
          </a:xfrm>
          <a:prstGeom prst="rect">
            <a:avLst/>
          </a:prstGeom>
        </p:spPr>
        <p:txBody>
          <a:bodyPr wrap="none">
            <a:spAutoFit/>
          </a:bodyPr>
          <a:lstStyle/>
          <a:p>
            <a:r>
              <a:rPr lang="en-US" sz="3200" dirty="0"/>
              <a:t>http://</a:t>
            </a:r>
            <a:r>
              <a:rPr lang="en-US" sz="3200" dirty="0" err="1"/>
              <a:t>bioinformatics.nki.nl</a:t>
            </a:r>
            <a:r>
              <a:rPr lang="en-US" sz="3200" dirty="0"/>
              <a:t>/</a:t>
            </a:r>
            <a:r>
              <a:rPr lang="en-US" sz="3200" dirty="0" err="1"/>
              <a:t>data.php</a:t>
            </a:r>
            <a:endParaRPr lang="en-US" sz="3200" dirty="0"/>
          </a:p>
        </p:txBody>
      </p:sp>
    </p:spTree>
    <p:extLst>
      <p:ext uri="{BB962C8B-B14F-4D97-AF65-F5344CB8AC3E}">
        <p14:creationId xmlns:p14="http://schemas.microsoft.com/office/powerpoint/2010/main" val="191460377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2830" y="45038"/>
            <a:ext cx="8986970" cy="6924974"/>
          </a:xfrm>
          <a:prstGeom prst="rect">
            <a:avLst/>
          </a:prstGeom>
        </p:spPr>
        <p:txBody>
          <a:bodyPr wrap="square">
            <a:spAutoFit/>
          </a:bodyPr>
          <a:lstStyle/>
          <a:p>
            <a:r>
              <a:rPr lang="en-US" sz="2800" dirty="0"/>
              <a:t>Comparison of our results with those of Van de </a:t>
            </a:r>
            <a:r>
              <a:rPr lang="en-US" sz="2800" dirty="0" err="1"/>
              <a:t>Vijver</a:t>
            </a:r>
            <a:r>
              <a:rPr lang="en-US" sz="2800" dirty="0"/>
              <a:t> and </a:t>
            </a:r>
            <a:r>
              <a:rPr lang="en-US" sz="2800" dirty="0" smtClean="0"/>
              <a:t>colleagues </a:t>
            </a:r>
            <a:r>
              <a:rPr lang="en-US" sz="2800" dirty="0"/>
              <a:t>is difficult because of differences in patients, techniques, and materials used. </a:t>
            </a:r>
            <a:endParaRPr lang="en-US" sz="2800" dirty="0" smtClean="0"/>
          </a:p>
          <a:p>
            <a:endParaRPr lang="en-US" dirty="0"/>
          </a:p>
          <a:p>
            <a:r>
              <a:rPr lang="en-US" dirty="0" smtClean="0"/>
              <a:t>Their </a:t>
            </a:r>
            <a:r>
              <a:rPr lang="en-US" dirty="0"/>
              <a:t>study included node-negative and node-positive patients, who had or had not received adjuvant systemic therapy, and only women younger than 53 years. </a:t>
            </a:r>
            <a:endParaRPr lang="en-US" dirty="0" smtClean="0"/>
          </a:p>
          <a:p>
            <a:endParaRPr lang="en-US" dirty="0"/>
          </a:p>
          <a:p>
            <a:r>
              <a:rPr lang="en-US" dirty="0" smtClean="0"/>
              <a:t>microarray </a:t>
            </a:r>
            <a:r>
              <a:rPr lang="en-US" dirty="0"/>
              <a:t>platforms used in the studies differ—</a:t>
            </a:r>
            <a:r>
              <a:rPr lang="en-US" dirty="0" err="1"/>
              <a:t>Affymetrix</a:t>
            </a:r>
            <a:r>
              <a:rPr lang="en-US" dirty="0"/>
              <a:t> and Agilent. </a:t>
            </a:r>
            <a:endParaRPr lang="en-US" dirty="0" smtClean="0"/>
          </a:p>
          <a:p>
            <a:endParaRPr lang="en-US" dirty="0"/>
          </a:p>
          <a:p>
            <a:r>
              <a:rPr lang="en-US" dirty="0" smtClean="0"/>
              <a:t>Of </a:t>
            </a:r>
            <a:r>
              <a:rPr lang="en-US" dirty="0"/>
              <a:t>the 70 genes in the study by </a:t>
            </a:r>
            <a:r>
              <a:rPr lang="en-US" dirty="0" err="1"/>
              <a:t>van't</a:t>
            </a:r>
            <a:r>
              <a:rPr lang="en-US" dirty="0"/>
              <a:t> Veer and co-workers</a:t>
            </a:r>
            <a:r>
              <a:rPr lang="en-US" dirty="0" smtClean="0"/>
              <a:t>, </a:t>
            </a:r>
            <a:r>
              <a:rPr lang="en-US" dirty="0"/>
              <a:t>48 are present on the </a:t>
            </a:r>
            <a:r>
              <a:rPr lang="en-US" dirty="0" err="1"/>
              <a:t>Affymetrix</a:t>
            </a:r>
            <a:r>
              <a:rPr lang="en-US" dirty="0"/>
              <a:t> U133a array, whereas only 38 of our 76 genes are present on the Agilent array. There is a three-gene overlap between the two signatures (</a:t>
            </a:r>
            <a:r>
              <a:rPr lang="en-US" dirty="0" err="1"/>
              <a:t>cyclin</a:t>
            </a:r>
            <a:r>
              <a:rPr lang="en-US" dirty="0"/>
              <a:t> E2, origin recognition complex, and TNF superfamily protein). </a:t>
            </a:r>
            <a:endParaRPr lang="en-US" dirty="0" smtClean="0"/>
          </a:p>
          <a:p>
            <a:endParaRPr lang="en-US" dirty="0"/>
          </a:p>
          <a:p>
            <a:r>
              <a:rPr lang="en-US" dirty="0" smtClean="0"/>
              <a:t>Despite </a:t>
            </a:r>
            <a:r>
              <a:rPr lang="en-US" dirty="0"/>
              <a:t>the apparent difference, both signatures included genes that identified several common pathways that might be involved in </a:t>
            </a:r>
            <a:r>
              <a:rPr lang="en-US" dirty="0" err="1"/>
              <a:t>tumour</a:t>
            </a:r>
            <a:r>
              <a:rPr lang="en-US" dirty="0"/>
              <a:t> recurrence. This finding supports the idea that although there might be redundancy in gene members, effective signatures could be required to include representation of specific pathways</a:t>
            </a:r>
            <a:r>
              <a:rPr lang="en-US" dirty="0" smtClean="0"/>
              <a:t>.</a:t>
            </a:r>
          </a:p>
          <a:p>
            <a:endParaRPr lang="en-US" dirty="0"/>
          </a:p>
          <a:p>
            <a:r>
              <a:rPr lang="en-US" dirty="0" smtClean="0"/>
              <a:t>From:  Gene</a:t>
            </a:r>
            <a:r>
              <a:rPr lang="en-US" dirty="0"/>
              <a:t>-expression profiles to predict distant metastasis of lymph-node-negative primary breast </a:t>
            </a:r>
            <a:r>
              <a:rPr lang="en-US" dirty="0" smtClean="0"/>
              <a:t>cancer, </a:t>
            </a:r>
            <a:r>
              <a:rPr lang="en-US" dirty="0" err="1" smtClean="0"/>
              <a:t>Yixin</a:t>
            </a:r>
            <a:r>
              <a:rPr lang="en-US" dirty="0" smtClean="0"/>
              <a:t> Wang et al, </a:t>
            </a:r>
            <a:r>
              <a:rPr lang="en-US" dirty="0"/>
              <a:t>The </a:t>
            </a:r>
            <a:r>
              <a:rPr lang="en-US" dirty="0" smtClean="0"/>
              <a:t>Lancet, Volume </a:t>
            </a:r>
            <a:r>
              <a:rPr lang="en-US" dirty="0"/>
              <a:t>365, Issue 9460, 19–25 February 2005, Pages 671–679</a:t>
            </a:r>
          </a:p>
          <a:p>
            <a:endParaRPr lang="en-US" dirty="0"/>
          </a:p>
        </p:txBody>
      </p:sp>
    </p:spTree>
    <p:extLst>
      <p:ext uri="{BB962C8B-B14F-4D97-AF65-F5344CB8AC3E}">
        <p14:creationId xmlns:p14="http://schemas.microsoft.com/office/powerpoint/2010/main" val="52134916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9144000" cy="5615924"/>
          </a:xfrm>
          <a:prstGeom prst="rect">
            <a:avLst/>
          </a:prstGeom>
        </p:spPr>
      </p:pic>
      <p:sp>
        <p:nvSpPr>
          <p:cNvPr id="5" name="Rectangle 4"/>
          <p:cNvSpPr/>
          <p:nvPr/>
        </p:nvSpPr>
        <p:spPr>
          <a:xfrm>
            <a:off x="0" y="5426838"/>
            <a:ext cx="9144000" cy="1384995"/>
          </a:xfrm>
          <a:prstGeom prst="rect">
            <a:avLst/>
          </a:prstGeom>
        </p:spPr>
        <p:txBody>
          <a:bodyPr wrap="square">
            <a:spAutoFit/>
          </a:bodyPr>
          <a:lstStyle/>
          <a:p>
            <a:r>
              <a:rPr lang="en-US" sz="1400" dirty="0" smtClean="0"/>
              <a:t>Two filter functions, L-Infinity centrality and survival or relapse were used to generate the networks. The top half of panels A and B are the networks of patients who didn't survive, the bottom half are the patients who survived. Panels C and D are similar to panels A and B except that one of the filters is relapse instead of survival. Panels A and C are colored by the average expression of the ESR1 gene. Panels B and D are colored by the average expression of the genes in the KEGG chemokine pathway. Metric: Correlation; Lens: L-Infinity Centrality (Resolution 70, Gain 3.0x, Equalized) and Event Death (Resolution 30, Gain 3.0x). Color bar: red: high values, blue: low values.</a:t>
            </a:r>
            <a:endParaRPr lang="en-US" sz="1400" dirty="0"/>
          </a:p>
        </p:txBody>
      </p:sp>
      <p:sp>
        <p:nvSpPr>
          <p:cNvPr id="6" name="Rectangle 5"/>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Tree>
    <p:extLst>
      <p:ext uri="{BB962C8B-B14F-4D97-AF65-F5344CB8AC3E}">
        <p14:creationId xmlns:p14="http://schemas.microsoft.com/office/powerpoint/2010/main" val="35631425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8856" y="244550"/>
            <a:ext cx="8839945" cy="6124753"/>
          </a:xfrm>
          <a:prstGeom prst="rect">
            <a:avLst/>
          </a:prstGeom>
        </p:spPr>
        <p:txBody>
          <a:bodyPr wrap="square">
            <a:spAutoFit/>
          </a:bodyPr>
          <a:lstStyle/>
          <a:p>
            <a:r>
              <a:rPr lang="en-US" sz="2200" dirty="0" smtClean="0"/>
              <a:t>Identifying subtypes of cancer in a consistent manner is a challenge in the field since sub-populations can be small and their relationships complex</a:t>
            </a:r>
          </a:p>
          <a:p>
            <a:endParaRPr lang="en-US" sz="2200" dirty="0"/>
          </a:p>
          <a:p>
            <a:r>
              <a:rPr lang="en-US" sz="2200" dirty="0" smtClean="0"/>
              <a:t>High expression level of the estrogen receptor gene (ESR1) is positively correlated with improved prognosis, given that this set of patients is likely to respond to standard therapies.</a:t>
            </a:r>
          </a:p>
          <a:p>
            <a:pPr marL="285750" indent="-285750">
              <a:buFont typeface="Arial"/>
              <a:buChar char="•"/>
            </a:pPr>
            <a:r>
              <a:rPr lang="en-US" sz="2200" dirty="0" smtClean="0"/>
              <a:t>But , there are still sub-groups of high ESR1 that do not respond well to therapy. </a:t>
            </a:r>
          </a:p>
          <a:p>
            <a:endParaRPr lang="en-US" sz="2200" dirty="0"/>
          </a:p>
          <a:p>
            <a:r>
              <a:rPr lang="en-US" sz="2200" dirty="0"/>
              <a:t>L</a:t>
            </a:r>
            <a:r>
              <a:rPr lang="en-US" sz="2200" dirty="0" smtClean="0"/>
              <a:t>ow ESR1 levels are strongly correlated with poor prognosis </a:t>
            </a:r>
          </a:p>
          <a:p>
            <a:pPr marL="285750" indent="-285750">
              <a:buFont typeface="Arial"/>
              <a:buChar char="•"/>
            </a:pPr>
            <a:r>
              <a:rPr lang="en-US" sz="2200" dirty="0" smtClean="0"/>
              <a:t>But there are patients with low ESR1 levels but high survival rates</a:t>
            </a:r>
          </a:p>
          <a:p>
            <a:endParaRPr lang="en-US" sz="2200" dirty="0" smtClean="0"/>
          </a:p>
          <a:p>
            <a:r>
              <a:rPr lang="en-US" sz="2200" dirty="0"/>
              <a:t>M</a:t>
            </a:r>
            <a:r>
              <a:rPr lang="en-US" sz="2200" dirty="0" smtClean="0"/>
              <a:t>any molecular sub-groups have been identified, </a:t>
            </a:r>
          </a:p>
          <a:p>
            <a:pPr marL="285750" indent="-285750">
              <a:buFont typeface="Arial"/>
              <a:buChar char="•"/>
            </a:pPr>
            <a:r>
              <a:rPr lang="en-US" sz="2200" dirty="0" smtClean="0"/>
              <a:t>But often difficult to identify the same sub-group in a broader setting, where data sets are generated on different platforms, on different sets of patients and at a different times, because of the noise and complexity in the data.</a:t>
            </a:r>
          </a:p>
          <a:p>
            <a:endParaRPr lang="en-US" dirty="0" smtClean="0"/>
          </a:p>
        </p:txBody>
      </p:sp>
      <p:sp>
        <p:nvSpPr>
          <p:cNvPr id="3" name="Rectangle 2"/>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Tree>
    <p:extLst>
      <p:ext uri="{BB962C8B-B14F-4D97-AF65-F5344CB8AC3E}">
        <p14:creationId xmlns:p14="http://schemas.microsoft.com/office/powerpoint/2010/main" val="27745609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http://www.nature.com/srep/2013/130207/srep01236/full/srep01236.html</a:t>
            </a:r>
            <a:endParaRPr lang="en-US" sz="2200" dirty="0"/>
          </a:p>
        </p:txBody>
      </p:sp>
      <p:pic>
        <p:nvPicPr>
          <p:cNvPr id="7" name="Picture 6"/>
          <p:cNvPicPr>
            <a:picLocks noChangeAspect="1"/>
          </p:cNvPicPr>
          <p:nvPr/>
        </p:nvPicPr>
        <p:blipFill rotWithShape="1">
          <a:blip r:embed="rId2"/>
          <a:srcRect t="26504" b="53832"/>
          <a:stretch/>
        </p:blipFill>
        <p:spPr>
          <a:xfrm>
            <a:off x="223597" y="384558"/>
            <a:ext cx="6967814" cy="2967694"/>
          </a:xfrm>
          <a:prstGeom prst="rect">
            <a:avLst/>
          </a:prstGeom>
        </p:spPr>
      </p:pic>
      <p:sp>
        <p:nvSpPr>
          <p:cNvPr id="8" name="Rectangle 7"/>
          <p:cNvSpPr/>
          <p:nvPr/>
        </p:nvSpPr>
        <p:spPr>
          <a:xfrm>
            <a:off x="1502036" y="4470679"/>
            <a:ext cx="4214360" cy="1629164"/>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p:txBody>
      </p:sp>
      <p:cxnSp>
        <p:nvCxnSpPr>
          <p:cNvPr id="17" name="Straight Arrow Connector 16"/>
          <p:cNvCxnSpPr/>
          <p:nvPr/>
        </p:nvCxnSpPr>
        <p:spPr>
          <a:xfrm>
            <a:off x="3991759" y="3276662"/>
            <a:ext cx="0" cy="447564"/>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1412998" y="4007533"/>
            <a:ext cx="4762894" cy="1"/>
          </a:xfrm>
          <a:prstGeom prst="straightConnector1">
            <a:avLst/>
          </a:prstGeom>
          <a:ln w="57150" cmpd="sng">
            <a:gradFill flip="none" rotWithShape="1">
              <a:gsLst>
                <a:gs pos="0">
                  <a:srgbClr val="FF0000"/>
                </a:gs>
                <a:gs pos="100000">
                  <a:schemeClr val="tx1"/>
                </a:gs>
                <a:gs pos="38000">
                  <a:srgbClr val="FFFF00"/>
                </a:gs>
                <a:gs pos="68000">
                  <a:srgbClr val="CCFFCC"/>
                </a:gs>
                <a:gs pos="53000">
                  <a:srgbClr val="00AE00"/>
                </a:gs>
                <a:gs pos="16000">
                  <a:srgbClr val="FF6600"/>
                </a:gs>
                <a:gs pos="45000">
                  <a:srgbClr val="FFFF00"/>
                </a:gs>
                <a:gs pos="73000">
                  <a:srgbClr val="CCFFCC"/>
                </a:gs>
                <a:gs pos="90000">
                  <a:srgbClr val="0000FF"/>
                </a:gs>
                <a:gs pos="8000">
                  <a:srgbClr val="FF0000"/>
                </a:gs>
              </a:gsLst>
              <a:lin ang="0" scaled="1"/>
              <a:tileRect/>
            </a:gra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6988146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9144000" cy="5615924"/>
          </a:xfrm>
          <a:prstGeom prst="rect">
            <a:avLst/>
          </a:prstGeom>
        </p:spPr>
      </p:pic>
      <p:sp>
        <p:nvSpPr>
          <p:cNvPr id="5" name="Rectangle 4"/>
          <p:cNvSpPr/>
          <p:nvPr/>
        </p:nvSpPr>
        <p:spPr>
          <a:xfrm>
            <a:off x="0" y="5950404"/>
            <a:ext cx="9143999" cy="646331"/>
          </a:xfrm>
          <a:prstGeom prst="rect">
            <a:avLst/>
          </a:prstGeom>
        </p:spPr>
        <p:txBody>
          <a:bodyPr wrap="square">
            <a:spAutoFit/>
          </a:bodyPr>
          <a:lstStyle/>
          <a:p>
            <a:r>
              <a:rPr lang="en-US" dirty="0" smtClean="0"/>
              <a:t>Highlighted in red are the </a:t>
            </a:r>
            <a:r>
              <a:rPr lang="en-US" dirty="0" err="1" smtClean="0"/>
              <a:t>lowERNS</a:t>
            </a:r>
            <a:r>
              <a:rPr lang="en-US" dirty="0" smtClean="0"/>
              <a:t> (top panel) and the </a:t>
            </a:r>
            <a:r>
              <a:rPr lang="en-US" dirty="0" err="1" smtClean="0"/>
              <a:t>lowERHS</a:t>
            </a:r>
            <a:r>
              <a:rPr lang="en-US" dirty="0" smtClean="0"/>
              <a:t> (bottom panel) patient sub-groups.</a:t>
            </a:r>
            <a:endParaRPr lang="en-US" dirty="0"/>
          </a:p>
        </p:txBody>
      </p:sp>
      <p:sp>
        <p:nvSpPr>
          <p:cNvPr id="6" name="Rectangle 5"/>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Tree>
    <p:extLst>
      <p:ext uri="{BB962C8B-B14F-4D97-AF65-F5344CB8AC3E}">
        <p14:creationId xmlns:p14="http://schemas.microsoft.com/office/powerpoint/2010/main" val="216830293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253571"/>
            <a:ext cx="9144000" cy="2329430"/>
          </a:xfrm>
          <a:prstGeom prst="rect">
            <a:avLst/>
          </a:prstGeom>
        </p:spPr>
      </p:pic>
      <p:sp>
        <p:nvSpPr>
          <p:cNvPr id="6" name="Rectangle 5"/>
          <p:cNvSpPr/>
          <p:nvPr/>
        </p:nvSpPr>
        <p:spPr>
          <a:xfrm>
            <a:off x="595760" y="2537174"/>
            <a:ext cx="6654190" cy="369332"/>
          </a:xfrm>
          <a:prstGeom prst="rect">
            <a:avLst/>
          </a:prstGeom>
        </p:spPr>
        <p:txBody>
          <a:bodyPr wrap="square">
            <a:spAutoFit/>
          </a:bodyPr>
          <a:lstStyle/>
          <a:p>
            <a:r>
              <a:rPr lang="en-US" dirty="0" smtClean="0"/>
              <a:t>http://</a:t>
            </a:r>
            <a:r>
              <a:rPr lang="en-US" dirty="0" err="1" smtClean="0"/>
              <a:t>www.pnas.org</a:t>
            </a:r>
            <a:r>
              <a:rPr lang="en-US" dirty="0" smtClean="0"/>
              <a:t>/content/early/2011/04/07/1102826108</a:t>
            </a:r>
            <a:endParaRPr lang="en-US" dirty="0"/>
          </a:p>
        </p:txBody>
      </p:sp>
    </p:spTree>
    <p:extLst>
      <p:ext uri="{BB962C8B-B14F-4D97-AF65-F5344CB8AC3E}">
        <p14:creationId xmlns:p14="http://schemas.microsoft.com/office/powerpoint/2010/main" val="289160156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325440" y="381640"/>
            <a:ext cx="8493120" cy="41476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9pPr>
          </a:lstStyle>
          <a:p>
            <a:pPr algn="ctr"/>
            <a:r>
              <a:rPr lang="en-GB" sz="1500" b="1">
                <a:latin typeface="Arial" charset="0"/>
              </a:rPr>
              <a:t>DSGA decomposition of the original tumor vector into the Normal component its linear models fit onto the Healthy State Model and the Disease component vector of residuals.</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0" y="5943504"/>
            <a:ext cx="9106560" cy="943299"/>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7040" y="979303"/>
            <a:ext cx="7014240" cy="4893634"/>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sp>
        <p:nvSpPr>
          <p:cNvPr id="3076" name="Text Box 4"/>
          <p:cNvSpPr txBox="1">
            <a:spLocks noChangeArrowheads="1"/>
          </p:cNvSpPr>
          <p:nvPr/>
        </p:nvSpPr>
        <p:spPr bwMode="auto">
          <a:xfrm>
            <a:off x="1067041" y="5972308"/>
            <a:ext cx="3918240" cy="23186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9pPr>
          </a:lstStyle>
          <a:p>
            <a:r>
              <a:rPr lang="en-GB" sz="1100" b="1">
                <a:latin typeface="Arial" charset="0"/>
              </a:rPr>
              <a:t>Nicolau M et al. PNAS 2011;108:7265-7270</a:t>
            </a:r>
          </a:p>
        </p:txBody>
      </p:sp>
      <p:sp>
        <p:nvSpPr>
          <p:cNvPr id="3077" name="Text Box 5"/>
          <p:cNvSpPr txBox="1">
            <a:spLocks noChangeArrowheads="1"/>
          </p:cNvSpPr>
          <p:nvPr/>
        </p:nvSpPr>
        <p:spPr bwMode="auto">
          <a:xfrm>
            <a:off x="97920" y="6613175"/>
            <a:ext cx="4930560" cy="347076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9pPr>
          </a:lstStyle>
          <a:p>
            <a:r>
              <a:rPr lang="en-GB" sz="900">
                <a:latin typeface="Arial" charset="0"/>
              </a:rPr>
              <a:t>©2011 by National Academy of Sciences</a:t>
            </a:r>
          </a:p>
        </p:txBody>
      </p:sp>
    </p:spTree>
    <p:extLst>
      <p:ext uri="{BB962C8B-B14F-4D97-AF65-F5344CB8AC3E}">
        <p14:creationId xmlns:p14="http://schemas.microsoft.com/office/powerpoint/2010/main" val="203571913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325440" y="381640"/>
            <a:ext cx="8493120" cy="41476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9pPr>
          </a:lstStyle>
          <a:p>
            <a:pPr algn="ctr"/>
            <a:r>
              <a:rPr lang="en-GB" sz="1500" b="1">
                <a:latin typeface="Arial" charset="0"/>
              </a:rPr>
              <a:t>PAD analysis of the NKI data. </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0" y="5943504"/>
            <a:ext cx="9106560" cy="943299"/>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8744" y="1445861"/>
            <a:ext cx="7804800" cy="4828827"/>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sp>
        <p:nvSpPr>
          <p:cNvPr id="3076" name="Text Box 4"/>
          <p:cNvSpPr txBox="1">
            <a:spLocks noChangeArrowheads="1"/>
          </p:cNvSpPr>
          <p:nvPr/>
        </p:nvSpPr>
        <p:spPr bwMode="auto">
          <a:xfrm>
            <a:off x="2630160" y="6497243"/>
            <a:ext cx="3918240" cy="23186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9pPr>
          </a:lstStyle>
          <a:p>
            <a:r>
              <a:rPr lang="en-GB" sz="1100" b="1" dirty="0" err="1">
                <a:latin typeface="Arial" charset="0"/>
              </a:rPr>
              <a:t>Nicolau</a:t>
            </a:r>
            <a:r>
              <a:rPr lang="en-GB" sz="1100" b="1" dirty="0">
                <a:latin typeface="Arial" charset="0"/>
              </a:rPr>
              <a:t> M et al. PNAS 2011;108:7265-7270</a:t>
            </a:r>
          </a:p>
        </p:txBody>
      </p:sp>
      <p:sp>
        <p:nvSpPr>
          <p:cNvPr id="3077" name="Text Box 5"/>
          <p:cNvSpPr txBox="1">
            <a:spLocks noChangeArrowheads="1"/>
          </p:cNvSpPr>
          <p:nvPr/>
        </p:nvSpPr>
        <p:spPr bwMode="auto">
          <a:xfrm>
            <a:off x="97920" y="6613175"/>
            <a:ext cx="4930560" cy="347076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9pPr>
          </a:lstStyle>
          <a:p>
            <a:r>
              <a:rPr lang="en-GB" sz="900">
                <a:latin typeface="Arial" charset="0"/>
              </a:rPr>
              <a:t>©2011 by National Academy of Sciences</a:t>
            </a:r>
          </a:p>
        </p:txBody>
      </p:sp>
      <p:sp>
        <p:nvSpPr>
          <p:cNvPr id="2" name="Rectangle 1"/>
          <p:cNvSpPr/>
          <p:nvPr/>
        </p:nvSpPr>
        <p:spPr>
          <a:xfrm>
            <a:off x="5897391" y="46784"/>
            <a:ext cx="3212049" cy="4302460"/>
          </a:xfrm>
          <a:prstGeom prst="rect">
            <a:avLst/>
          </a:prstGeom>
        </p:spPr>
        <p:txBody>
          <a:bodyPr wrap="square">
            <a:spAutoFit/>
          </a:bodyPr>
          <a:lstStyle/>
          <a:p>
            <a:pPr>
              <a:lnSpc>
                <a:spcPct val="93000"/>
              </a:lnSpc>
              <a:spcBef>
                <a:spcPct val="0"/>
              </a:spcBef>
              <a:buSzPct val="45000"/>
            </a:pPr>
            <a:r>
              <a:rPr lang="en-GB" sz="1400" dirty="0" smtClean="0">
                <a:latin typeface="Arial" charset="0"/>
                <a:cs typeface="msgothic" charset="0"/>
              </a:rPr>
              <a:t>PAD analysis of the NKI data. The output has three progression arms, because </a:t>
            </a:r>
            <a:r>
              <a:rPr lang="en-GB" sz="1400" dirty="0" err="1" smtClean="0">
                <a:latin typeface="Arial" charset="0"/>
                <a:cs typeface="msgothic" charset="0"/>
              </a:rPr>
              <a:t>tumors</a:t>
            </a:r>
            <a:r>
              <a:rPr lang="en-GB" sz="1400" dirty="0" smtClean="0">
                <a:latin typeface="Arial" charset="0"/>
                <a:cs typeface="msgothic" charset="0"/>
              </a:rPr>
              <a:t> (data points) are ordered by the magnitude of deviation from normal (the HSM). Each bin is </a:t>
            </a:r>
            <a:r>
              <a:rPr lang="en-GB" sz="1400" dirty="0" err="1" smtClean="0">
                <a:latin typeface="Arial" charset="0"/>
                <a:cs typeface="msgothic" charset="0"/>
              </a:rPr>
              <a:t>colored</a:t>
            </a:r>
            <a:r>
              <a:rPr lang="en-GB" sz="1400" dirty="0" smtClean="0">
                <a:latin typeface="Arial" charset="0"/>
                <a:cs typeface="msgothic" charset="0"/>
              </a:rPr>
              <a:t> by the mean of the filter map on the points. Blue bins contain </a:t>
            </a:r>
            <a:r>
              <a:rPr lang="en-GB" sz="1400" dirty="0" err="1" smtClean="0">
                <a:latin typeface="Arial" charset="0"/>
                <a:cs typeface="msgothic" charset="0"/>
              </a:rPr>
              <a:t>tumors</a:t>
            </a:r>
            <a:r>
              <a:rPr lang="en-GB" sz="1400" dirty="0" smtClean="0">
                <a:latin typeface="Arial" charset="0"/>
                <a:cs typeface="msgothic" charset="0"/>
              </a:rPr>
              <a:t> whose total deviation from HSM is small (normal and Normal-like </a:t>
            </a:r>
            <a:r>
              <a:rPr lang="en-GB" sz="1400" dirty="0" err="1" smtClean="0">
                <a:latin typeface="Arial" charset="0"/>
                <a:cs typeface="msgothic" charset="0"/>
              </a:rPr>
              <a:t>tumors</a:t>
            </a:r>
            <a:r>
              <a:rPr lang="en-GB" sz="1400" dirty="0" smtClean="0">
                <a:latin typeface="Arial" charset="0"/>
                <a:cs typeface="msgothic" charset="0"/>
              </a:rPr>
              <a:t>). Red bins contain </a:t>
            </a:r>
            <a:r>
              <a:rPr lang="en-GB" sz="1400" dirty="0" err="1" smtClean="0">
                <a:latin typeface="Arial" charset="0"/>
                <a:cs typeface="msgothic" charset="0"/>
              </a:rPr>
              <a:t>tumors</a:t>
            </a:r>
            <a:r>
              <a:rPr lang="en-GB" sz="1400" dirty="0" smtClean="0">
                <a:latin typeface="Arial" charset="0"/>
                <a:cs typeface="msgothic" charset="0"/>
              </a:rPr>
              <a:t> whose deviation from HSM is large. </a:t>
            </a:r>
            <a:r>
              <a:rPr lang="en-GB" sz="1400" dirty="0" smtClean="0">
                <a:solidFill>
                  <a:srgbClr val="0000FF"/>
                </a:solidFill>
                <a:latin typeface="Arial" charset="0"/>
                <a:cs typeface="msgothic" charset="0"/>
              </a:rPr>
              <a:t>The image of f was subdivided into 15 intervals with 80% overlap</a:t>
            </a:r>
            <a:r>
              <a:rPr lang="en-GB" sz="1400" dirty="0" smtClean="0">
                <a:latin typeface="Arial" charset="0"/>
                <a:cs typeface="msgothic" charset="0"/>
              </a:rPr>
              <a:t>. All bins are seen (outliers included). Regions of sparse data show branching. Several bins are disconnected from the main graph. The ER− arm consists mostly of Basal </a:t>
            </a:r>
            <a:r>
              <a:rPr lang="en-GB" sz="1400" dirty="0" err="1" smtClean="0">
                <a:latin typeface="Arial" charset="0"/>
                <a:cs typeface="msgothic" charset="0"/>
              </a:rPr>
              <a:t>tumors</a:t>
            </a:r>
            <a:r>
              <a:rPr lang="en-GB" sz="1400" dirty="0" smtClean="0">
                <a:latin typeface="Arial" charset="0"/>
                <a:cs typeface="msgothic" charset="0"/>
              </a:rPr>
              <a:t>. The c-MYB+ group was chosen within the ER arm as the tightest subset, between the two sparse regions.</a:t>
            </a:r>
            <a:endParaRPr lang="en-GB" sz="1400" dirty="0">
              <a:latin typeface="Arial" charset="0"/>
              <a:cs typeface="msgothic" charset="0"/>
            </a:endParaRPr>
          </a:p>
        </p:txBody>
      </p:sp>
    </p:spTree>
    <p:extLst>
      <p:ext uri="{BB962C8B-B14F-4D97-AF65-F5344CB8AC3E}">
        <p14:creationId xmlns:p14="http://schemas.microsoft.com/office/powerpoint/2010/main" val="49210796"/>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3455" y="120471"/>
            <a:ext cx="8613648" cy="4143165"/>
          </a:xfrm>
          <a:prstGeom prst="rect">
            <a:avLst/>
          </a:prstGeom>
        </p:spPr>
      </p:pic>
      <p:pic>
        <p:nvPicPr>
          <p:cNvPr id="3" name="Picture 2"/>
          <p:cNvPicPr>
            <a:picLocks noChangeAspect="1"/>
          </p:cNvPicPr>
          <p:nvPr/>
        </p:nvPicPr>
        <p:blipFill>
          <a:blip r:embed="rId3"/>
          <a:stretch>
            <a:fillRect/>
          </a:stretch>
        </p:blipFill>
        <p:spPr>
          <a:xfrm>
            <a:off x="788107" y="4527233"/>
            <a:ext cx="7324344" cy="2113851"/>
          </a:xfrm>
          <a:prstGeom prst="rect">
            <a:avLst/>
          </a:prstGeom>
        </p:spPr>
      </p:pic>
    </p:spTree>
    <p:extLst>
      <p:ext uri="{BB962C8B-B14F-4D97-AF65-F5344CB8AC3E}">
        <p14:creationId xmlns:p14="http://schemas.microsoft.com/office/powerpoint/2010/main" val="163626296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495702"/>
            <a:ext cx="8974667" cy="369332"/>
          </a:xfrm>
          <a:prstGeom prst="rect">
            <a:avLst/>
          </a:prstGeom>
        </p:spPr>
        <p:txBody>
          <a:bodyPr wrap="square">
            <a:spAutoFit/>
          </a:bodyPr>
          <a:lstStyle/>
          <a:p>
            <a:r>
              <a:rPr lang="en-US" dirty="0" smtClean="0"/>
              <a:t>http://</a:t>
            </a:r>
            <a:r>
              <a:rPr lang="en-US" dirty="0" err="1" smtClean="0"/>
              <a:t>scitation.aip.org</a:t>
            </a:r>
            <a:r>
              <a:rPr lang="en-US" dirty="0" smtClean="0"/>
              <a:t>/content/</a:t>
            </a:r>
            <a:r>
              <a:rPr lang="en-US" dirty="0" err="1" smtClean="0"/>
              <a:t>aip</a:t>
            </a:r>
            <a:r>
              <a:rPr lang="en-US" dirty="0" smtClean="0"/>
              <a:t>/journal/</a:t>
            </a:r>
            <a:r>
              <a:rPr lang="en-US" dirty="0" err="1" smtClean="0"/>
              <a:t>jcp</a:t>
            </a:r>
            <a:r>
              <a:rPr lang="en-US" dirty="0" smtClean="0"/>
              <a:t>/130/14/10.1063/1.3103496</a:t>
            </a:r>
            <a:endParaRPr lang="en-US" dirty="0"/>
          </a:p>
        </p:txBody>
      </p:sp>
      <p:pic>
        <p:nvPicPr>
          <p:cNvPr id="5" name="Picture 4"/>
          <p:cNvPicPr>
            <a:picLocks noChangeAspect="1"/>
          </p:cNvPicPr>
          <p:nvPr/>
        </p:nvPicPr>
        <p:blipFill rotWithShape="1">
          <a:blip r:embed="rId2"/>
          <a:srcRect t="1" b="43174"/>
          <a:stretch/>
        </p:blipFill>
        <p:spPr>
          <a:xfrm>
            <a:off x="406401" y="3269899"/>
            <a:ext cx="3758184" cy="3136392"/>
          </a:xfrm>
          <a:prstGeom prst="rect">
            <a:avLst/>
          </a:prstGeom>
        </p:spPr>
      </p:pic>
      <p:pic>
        <p:nvPicPr>
          <p:cNvPr id="2" name="Picture 1"/>
          <p:cNvPicPr>
            <a:picLocks noChangeAspect="1"/>
          </p:cNvPicPr>
          <p:nvPr/>
        </p:nvPicPr>
        <p:blipFill>
          <a:blip r:embed="rId3"/>
          <a:stretch>
            <a:fillRect/>
          </a:stretch>
        </p:blipFill>
        <p:spPr>
          <a:xfrm>
            <a:off x="0" y="18193"/>
            <a:ext cx="9144000" cy="3217040"/>
          </a:xfrm>
          <a:prstGeom prst="rect">
            <a:avLst/>
          </a:prstGeom>
        </p:spPr>
      </p:pic>
      <p:pic>
        <p:nvPicPr>
          <p:cNvPr id="6" name="Picture 5"/>
          <p:cNvPicPr>
            <a:picLocks noChangeAspect="1"/>
          </p:cNvPicPr>
          <p:nvPr/>
        </p:nvPicPr>
        <p:blipFill rotWithShape="1">
          <a:blip r:embed="rId2"/>
          <a:srcRect t="64666" b="3344"/>
          <a:stretch/>
        </p:blipFill>
        <p:spPr>
          <a:xfrm>
            <a:off x="4909648" y="3958338"/>
            <a:ext cx="3758184" cy="1764792"/>
          </a:xfrm>
          <a:prstGeom prst="rect">
            <a:avLst/>
          </a:prstGeom>
        </p:spPr>
      </p:pic>
    </p:spTree>
    <p:extLst>
      <p:ext uri="{BB962C8B-B14F-4D97-AF65-F5344CB8AC3E}">
        <p14:creationId xmlns:p14="http://schemas.microsoft.com/office/powerpoint/2010/main" val="1741349415"/>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3200" y="147308"/>
            <a:ext cx="8940799" cy="3440942"/>
          </a:xfrm>
          <a:prstGeom prst="rect">
            <a:avLst/>
          </a:prstGeom>
        </p:spPr>
        <p:txBody>
          <a:bodyPr wrap="square">
            <a:spAutoFit/>
          </a:bodyPr>
          <a:lstStyle/>
          <a:p>
            <a:r>
              <a:rPr lang="en-US" sz="3200" dirty="0" smtClean="0"/>
              <a:t>Data:  Contact maps from 2,800 Serial Replica Exchange Molecular Dynamics (SREMD) simulations </a:t>
            </a:r>
            <a:r>
              <a:rPr lang="en-US" sz="3200" dirty="0"/>
              <a:t>of the GCAA </a:t>
            </a:r>
            <a:r>
              <a:rPr lang="en-US" sz="3200" dirty="0" err="1" smtClean="0"/>
              <a:t>tetraloop</a:t>
            </a:r>
            <a:r>
              <a:rPr lang="en-US" sz="3200" baseline="30000" dirty="0" smtClean="0"/>
              <a:t> </a:t>
            </a:r>
            <a:r>
              <a:rPr lang="en-US" sz="3200" dirty="0" smtClean="0"/>
              <a:t>on </a:t>
            </a:r>
            <a:r>
              <a:rPr lang="en-US" sz="3200" dirty="0"/>
              <a:t>the </a:t>
            </a:r>
            <a:r>
              <a:rPr lang="en-US" sz="3200" dirty="0" err="1"/>
              <a:t>Folding@home</a:t>
            </a:r>
            <a:r>
              <a:rPr lang="en-US" sz="3200" dirty="0"/>
              <a:t> distributed computing platform. </a:t>
            </a:r>
            <a:endParaRPr lang="en-US" sz="3200" dirty="0" smtClean="0"/>
          </a:p>
          <a:p>
            <a:pPr>
              <a:lnSpc>
                <a:spcPct val="80000"/>
              </a:lnSpc>
            </a:pPr>
            <a:endParaRPr lang="en-US" sz="3200" dirty="0"/>
          </a:p>
          <a:p>
            <a:pPr marL="457200" indent="-457200">
              <a:buFont typeface="Arial"/>
              <a:buChar char="•"/>
            </a:pPr>
            <a:r>
              <a:rPr lang="en-US" sz="3200" dirty="0"/>
              <a:t>760 trajectories with a complete unfolding </a:t>
            </a:r>
            <a:r>
              <a:rPr lang="en-US" sz="3200" dirty="0" smtClean="0"/>
              <a:t>event</a:t>
            </a:r>
          </a:p>
          <a:p>
            <a:pPr marL="457200" indent="-457200">
              <a:buFont typeface="Arial"/>
              <a:buChar char="•"/>
            </a:pPr>
            <a:r>
              <a:rPr lang="en-US" sz="3200" dirty="0" smtClean="0"/>
              <a:t>550 </a:t>
            </a:r>
            <a:r>
              <a:rPr lang="en-US" sz="3200" dirty="0"/>
              <a:t>trajectories with a complete refolding event.</a:t>
            </a:r>
          </a:p>
        </p:txBody>
      </p:sp>
      <p:pic>
        <p:nvPicPr>
          <p:cNvPr id="3" name="Picture 2"/>
          <p:cNvPicPr>
            <a:picLocks noChangeAspect="1"/>
          </p:cNvPicPr>
          <p:nvPr/>
        </p:nvPicPr>
        <p:blipFill rotWithShape="1">
          <a:blip r:embed="rId2"/>
          <a:srcRect t="64666" b="3344"/>
          <a:stretch/>
        </p:blipFill>
        <p:spPr>
          <a:xfrm>
            <a:off x="4909648" y="3755142"/>
            <a:ext cx="3758184" cy="1764792"/>
          </a:xfrm>
          <a:prstGeom prst="rect">
            <a:avLst/>
          </a:prstGeom>
        </p:spPr>
      </p:pic>
      <p:sp>
        <p:nvSpPr>
          <p:cNvPr id="4" name="TextBox 3"/>
          <p:cNvSpPr txBox="1"/>
          <p:nvPr/>
        </p:nvSpPr>
        <p:spPr>
          <a:xfrm>
            <a:off x="321736" y="3755142"/>
            <a:ext cx="3640667" cy="2554545"/>
          </a:xfrm>
          <a:prstGeom prst="rect">
            <a:avLst/>
          </a:prstGeom>
          <a:solidFill>
            <a:schemeClr val="accent6">
              <a:lumMod val="20000"/>
              <a:lumOff val="80000"/>
            </a:schemeClr>
          </a:solidFill>
        </p:spPr>
        <p:txBody>
          <a:bodyPr wrap="square" rtlCol="0">
            <a:spAutoFit/>
          </a:bodyPr>
          <a:lstStyle/>
          <a:p>
            <a:r>
              <a:rPr lang="en-US" sz="3200" dirty="0" smtClean="0"/>
              <a:t>Goal:  To determine secondary structure pathways between folded and unfolded state</a:t>
            </a:r>
            <a:endParaRPr lang="en-US" sz="3200" dirty="0"/>
          </a:p>
        </p:txBody>
      </p:sp>
    </p:spTree>
    <p:extLst>
      <p:ext uri="{BB962C8B-B14F-4D97-AF65-F5344CB8AC3E}">
        <p14:creationId xmlns:p14="http://schemas.microsoft.com/office/powerpoint/2010/main" val="396768837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t="24507" b="-28"/>
          <a:stretch/>
        </p:blipFill>
        <p:spPr>
          <a:xfrm>
            <a:off x="0" y="1700120"/>
            <a:ext cx="9144000" cy="3099816"/>
          </a:xfrm>
          <a:prstGeom prst="rect">
            <a:avLst/>
          </a:prstGeom>
        </p:spPr>
      </p:pic>
      <p:sp>
        <p:nvSpPr>
          <p:cNvPr id="5" name="TextBox 4"/>
          <p:cNvSpPr txBox="1"/>
          <p:nvPr/>
        </p:nvSpPr>
        <p:spPr>
          <a:xfrm>
            <a:off x="152400" y="152402"/>
            <a:ext cx="8923868" cy="2062103"/>
          </a:xfrm>
          <a:prstGeom prst="rect">
            <a:avLst/>
          </a:prstGeom>
          <a:noFill/>
        </p:spPr>
        <p:txBody>
          <a:bodyPr wrap="square" rtlCol="0">
            <a:spAutoFit/>
          </a:bodyPr>
          <a:lstStyle/>
          <a:p>
            <a:r>
              <a:rPr lang="en-US" sz="3200" dirty="0" smtClean="0"/>
              <a:t>Problem:  Many more folded and unfolded conformations than intermediate conformations</a:t>
            </a:r>
          </a:p>
          <a:p>
            <a:r>
              <a:rPr lang="en-US" sz="3200" dirty="0" smtClean="0">
                <a:solidFill>
                  <a:srgbClr val="FF0000"/>
                </a:solidFill>
              </a:rPr>
              <a:t>How to distinguish intermediate conformations from noise?</a:t>
            </a:r>
            <a:endParaRPr lang="en-US" sz="3200" dirty="0">
              <a:solidFill>
                <a:srgbClr val="FF0000"/>
              </a:solidFill>
            </a:endParaRPr>
          </a:p>
        </p:txBody>
      </p:sp>
      <p:sp>
        <p:nvSpPr>
          <p:cNvPr id="8" name="TextBox 7"/>
          <p:cNvSpPr txBox="1"/>
          <p:nvPr/>
        </p:nvSpPr>
        <p:spPr>
          <a:xfrm>
            <a:off x="0" y="4381213"/>
            <a:ext cx="7569200" cy="1800493"/>
          </a:xfrm>
          <a:prstGeom prst="rect">
            <a:avLst/>
          </a:prstGeom>
          <a:solidFill>
            <a:schemeClr val="bg1"/>
          </a:solidFill>
        </p:spPr>
        <p:txBody>
          <a:bodyPr wrap="square" rtlCol="0">
            <a:spAutoFit/>
          </a:bodyPr>
          <a:lstStyle/>
          <a:p>
            <a:r>
              <a:rPr lang="en-US" sz="3200" dirty="0" smtClean="0"/>
              <a:t> Solution</a:t>
            </a:r>
          </a:p>
          <a:p>
            <a:endParaRPr lang="en-US" sz="800" dirty="0" smtClean="0"/>
          </a:p>
          <a:p>
            <a:r>
              <a:rPr lang="en-US" sz="3200" dirty="0" smtClean="0"/>
              <a:t> Choose  f: space of conformations  </a:t>
            </a:r>
            <a:r>
              <a:rPr lang="en-US" sz="3200" dirty="0" smtClean="0">
                <a:sym typeface="Wingdings"/>
              </a:rPr>
              <a:t>  R</a:t>
            </a:r>
          </a:p>
          <a:p>
            <a:pPr>
              <a:lnSpc>
                <a:spcPct val="50000"/>
              </a:lnSpc>
            </a:pPr>
            <a:endParaRPr lang="en-US" sz="1400" dirty="0" smtClean="0">
              <a:sym typeface="Wingdings"/>
            </a:endParaRPr>
          </a:p>
          <a:p>
            <a:pPr algn="r"/>
            <a:r>
              <a:rPr lang="en-US" sz="3200" dirty="0" smtClean="0">
                <a:sym typeface="Wingdings"/>
              </a:rPr>
              <a:t> f(conformation) = density</a:t>
            </a:r>
            <a:endParaRPr lang="en-US" sz="3200" dirty="0" smtClean="0"/>
          </a:p>
        </p:txBody>
      </p:sp>
    </p:spTree>
    <p:extLst>
      <p:ext uri="{BB962C8B-B14F-4D97-AF65-F5344CB8AC3E}">
        <p14:creationId xmlns:p14="http://schemas.microsoft.com/office/powerpoint/2010/main" val="13359272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66703" y="0"/>
            <a:ext cx="8295485" cy="6858000"/>
          </a:xfrm>
          <a:prstGeom prst="rect">
            <a:avLst/>
          </a:prstGeom>
        </p:spPr>
      </p:pic>
      <p:sp>
        <p:nvSpPr>
          <p:cNvPr id="3" name="Rectangle 2"/>
          <p:cNvSpPr/>
          <p:nvPr/>
        </p:nvSpPr>
        <p:spPr>
          <a:xfrm>
            <a:off x="4724404" y="4958603"/>
            <a:ext cx="4555066" cy="1708160"/>
          </a:xfrm>
          <a:prstGeom prst="rect">
            <a:avLst/>
          </a:prstGeom>
        </p:spPr>
        <p:txBody>
          <a:bodyPr wrap="square">
            <a:spAutoFit/>
          </a:bodyPr>
          <a:lstStyle/>
          <a:p>
            <a:r>
              <a:rPr lang="en-US" sz="3200" dirty="0" smtClean="0"/>
              <a:t>550 trajectories with a complete refolding event</a:t>
            </a:r>
          </a:p>
          <a:p>
            <a:endParaRPr lang="en-US" sz="900" dirty="0"/>
          </a:p>
          <a:p>
            <a:r>
              <a:rPr lang="en-US" sz="3200" dirty="0" smtClean="0"/>
              <a:t>2952 configurations</a:t>
            </a:r>
            <a:endParaRPr lang="en-US" sz="3200" dirty="0"/>
          </a:p>
        </p:txBody>
      </p:sp>
    </p:spTree>
    <p:extLst>
      <p:ext uri="{BB962C8B-B14F-4D97-AF65-F5344CB8AC3E}">
        <p14:creationId xmlns:p14="http://schemas.microsoft.com/office/powerpoint/2010/main" val="18810168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4256635"/>
            <a:ext cx="9144000" cy="527538"/>
          </a:xfrm>
          <a:prstGeom prst="rect">
            <a:avLst/>
          </a:prstGeom>
        </p:spPr>
      </p:pic>
      <p:pic>
        <p:nvPicPr>
          <p:cNvPr id="4" name="Picture 3"/>
          <p:cNvPicPr>
            <a:picLocks noChangeAspect="1"/>
          </p:cNvPicPr>
          <p:nvPr/>
        </p:nvPicPr>
        <p:blipFill>
          <a:blip r:embed="rId3"/>
          <a:stretch>
            <a:fillRect/>
          </a:stretch>
        </p:blipFill>
        <p:spPr>
          <a:xfrm>
            <a:off x="2159004" y="4969944"/>
            <a:ext cx="4708284" cy="561848"/>
          </a:xfrm>
          <a:prstGeom prst="rect">
            <a:avLst/>
          </a:prstGeom>
        </p:spPr>
      </p:pic>
      <p:pic>
        <p:nvPicPr>
          <p:cNvPr id="5" name="Picture 4"/>
          <p:cNvPicPr>
            <a:picLocks noChangeAspect="1"/>
          </p:cNvPicPr>
          <p:nvPr/>
        </p:nvPicPr>
        <p:blipFill>
          <a:blip r:embed="rId4"/>
          <a:stretch>
            <a:fillRect/>
          </a:stretch>
        </p:blipFill>
        <p:spPr>
          <a:xfrm>
            <a:off x="228602" y="241307"/>
            <a:ext cx="5626100" cy="584200"/>
          </a:xfrm>
          <a:prstGeom prst="rect">
            <a:avLst/>
          </a:prstGeom>
        </p:spPr>
      </p:pic>
      <p:pic>
        <p:nvPicPr>
          <p:cNvPr id="6" name="Picture 5"/>
          <p:cNvPicPr>
            <a:picLocks noChangeAspect="1"/>
          </p:cNvPicPr>
          <p:nvPr/>
        </p:nvPicPr>
        <p:blipFill>
          <a:blip r:embed="rId5"/>
          <a:stretch>
            <a:fillRect/>
          </a:stretch>
        </p:blipFill>
        <p:spPr>
          <a:xfrm>
            <a:off x="1028700" y="791641"/>
            <a:ext cx="7073900" cy="2197100"/>
          </a:xfrm>
          <a:prstGeom prst="rect">
            <a:avLst/>
          </a:prstGeom>
        </p:spPr>
      </p:pic>
      <p:pic>
        <p:nvPicPr>
          <p:cNvPr id="7" name="Picture 6"/>
          <p:cNvPicPr>
            <a:picLocks noChangeAspect="1"/>
          </p:cNvPicPr>
          <p:nvPr/>
        </p:nvPicPr>
        <p:blipFill>
          <a:blip r:embed="rId6"/>
          <a:stretch>
            <a:fillRect/>
          </a:stretch>
        </p:blipFill>
        <p:spPr>
          <a:xfrm>
            <a:off x="2324100" y="3268126"/>
            <a:ext cx="4483100" cy="1054100"/>
          </a:xfrm>
          <a:prstGeom prst="rect">
            <a:avLst/>
          </a:prstGeom>
        </p:spPr>
      </p:pic>
      <p:sp>
        <p:nvSpPr>
          <p:cNvPr id="8" name="TextBox 7"/>
          <p:cNvSpPr txBox="1"/>
          <p:nvPr/>
        </p:nvSpPr>
        <p:spPr>
          <a:xfrm>
            <a:off x="186275" y="5977477"/>
            <a:ext cx="5110293" cy="584776"/>
          </a:xfrm>
          <a:prstGeom prst="rect">
            <a:avLst/>
          </a:prstGeom>
          <a:noFill/>
        </p:spPr>
        <p:txBody>
          <a:bodyPr wrap="none" rtlCol="0">
            <a:spAutoFit/>
          </a:bodyPr>
          <a:lstStyle/>
          <a:p>
            <a:r>
              <a:rPr lang="en-US" sz="3200" dirty="0" smtClean="0"/>
              <a:t>Distance = Hamming distance</a:t>
            </a:r>
          </a:p>
        </p:txBody>
      </p:sp>
    </p:spTree>
    <p:extLst>
      <p:ext uri="{BB962C8B-B14F-4D97-AF65-F5344CB8AC3E}">
        <p14:creationId xmlns:p14="http://schemas.microsoft.com/office/powerpoint/2010/main" val="36299870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http://www.nature.com/srep/2013/130207/srep01236/full/srep01236.html</a:t>
            </a:r>
            <a:endParaRPr lang="en-US" sz="2200" dirty="0"/>
          </a:p>
        </p:txBody>
      </p:sp>
      <p:pic>
        <p:nvPicPr>
          <p:cNvPr id="7" name="Picture 6"/>
          <p:cNvPicPr>
            <a:picLocks noChangeAspect="1"/>
          </p:cNvPicPr>
          <p:nvPr/>
        </p:nvPicPr>
        <p:blipFill rotWithShape="1">
          <a:blip r:embed="rId2"/>
          <a:srcRect t="26504" b="53832"/>
          <a:stretch/>
        </p:blipFill>
        <p:spPr>
          <a:xfrm>
            <a:off x="223597" y="384558"/>
            <a:ext cx="6967814" cy="2967694"/>
          </a:xfrm>
          <a:prstGeom prst="rect">
            <a:avLst/>
          </a:prstGeom>
        </p:spPr>
      </p:pic>
      <p:sp>
        <p:nvSpPr>
          <p:cNvPr id="8" name="Rectangle 7"/>
          <p:cNvSpPr/>
          <p:nvPr/>
        </p:nvSpPr>
        <p:spPr>
          <a:xfrm>
            <a:off x="1652314" y="4516031"/>
            <a:ext cx="4214360" cy="1629164"/>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p:txBody>
      </p:sp>
      <p:grpSp>
        <p:nvGrpSpPr>
          <p:cNvPr id="6" name="Group 5"/>
          <p:cNvGrpSpPr>
            <a:grpSpLocks noChangeAspect="1"/>
          </p:cNvGrpSpPr>
          <p:nvPr/>
        </p:nvGrpSpPr>
        <p:grpSpPr>
          <a:xfrm>
            <a:off x="2006017" y="922211"/>
            <a:ext cx="3278199" cy="2324215"/>
            <a:chOff x="3449435" y="3089563"/>
            <a:chExt cx="2152138" cy="1525848"/>
          </a:xfrm>
        </p:grpSpPr>
        <p:sp>
          <p:nvSpPr>
            <p:cNvPr id="10" name="Rectangle 9"/>
            <p:cNvSpPr/>
            <p:nvPr/>
          </p:nvSpPr>
          <p:spPr>
            <a:xfrm>
              <a:off x="5116941" y="3089563"/>
              <a:ext cx="484632" cy="1525848"/>
            </a:xfrm>
            <a:prstGeom prst="rect">
              <a:avLst/>
            </a:prstGeom>
            <a:solidFill>
              <a:srgbClr val="0000FF">
                <a:alpha val="47000"/>
              </a:srgbClr>
            </a:solidFill>
            <a:ln w="19050" cmpd="sng">
              <a:solidFill>
                <a:srgbClr val="0000F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10"/>
            <p:cNvSpPr/>
            <p:nvPr/>
          </p:nvSpPr>
          <p:spPr>
            <a:xfrm>
              <a:off x="4790582" y="3089563"/>
              <a:ext cx="484632" cy="1525848"/>
            </a:xfrm>
            <a:prstGeom prst="rect">
              <a:avLst/>
            </a:prstGeom>
            <a:solidFill>
              <a:schemeClr val="accent5">
                <a:lumMod val="75000"/>
                <a:alpha val="47000"/>
              </a:schemeClr>
            </a:solidFill>
            <a:ln w="19050" cmpd="sng">
              <a:solidFill>
                <a:schemeClr val="accent5">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Rectangle 11"/>
            <p:cNvSpPr/>
            <p:nvPr/>
          </p:nvSpPr>
          <p:spPr>
            <a:xfrm>
              <a:off x="4474931" y="3089563"/>
              <a:ext cx="484632" cy="1525848"/>
            </a:xfrm>
            <a:prstGeom prst="rect">
              <a:avLst/>
            </a:prstGeom>
            <a:solidFill>
              <a:srgbClr val="008000">
                <a:alpha val="47000"/>
              </a:srgbClr>
            </a:solidFill>
            <a:ln w="19050" cmpd="sng">
              <a:solidFill>
                <a:srgbClr val="0080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Rectangle 12"/>
            <p:cNvSpPr/>
            <p:nvPr/>
          </p:nvSpPr>
          <p:spPr>
            <a:xfrm>
              <a:off x="4119053" y="3089563"/>
              <a:ext cx="484632" cy="1525848"/>
            </a:xfrm>
            <a:prstGeom prst="rect">
              <a:avLst/>
            </a:prstGeom>
            <a:solidFill>
              <a:srgbClr val="FFFF00">
                <a:alpha val="47000"/>
              </a:srgbClr>
            </a:solidFill>
            <a:ln w="19050" cmpd="sng">
              <a:solidFill>
                <a:srgbClr val="FFFF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ectangle 13"/>
            <p:cNvSpPr/>
            <p:nvPr/>
          </p:nvSpPr>
          <p:spPr>
            <a:xfrm>
              <a:off x="3794797" y="3089563"/>
              <a:ext cx="484632" cy="1525848"/>
            </a:xfrm>
            <a:prstGeom prst="rect">
              <a:avLst/>
            </a:prstGeom>
            <a:solidFill>
              <a:srgbClr val="FF6600">
                <a:alpha val="47000"/>
              </a:srgbClr>
            </a:solidFill>
            <a:ln w="19050" cmpd="sng">
              <a:solidFill>
                <a:srgbClr val="FF66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Rectangle 14"/>
            <p:cNvSpPr/>
            <p:nvPr/>
          </p:nvSpPr>
          <p:spPr>
            <a:xfrm>
              <a:off x="3449435" y="3089563"/>
              <a:ext cx="484632" cy="1525848"/>
            </a:xfrm>
            <a:prstGeom prst="rect">
              <a:avLst/>
            </a:prstGeom>
            <a:solidFill>
              <a:srgbClr val="FF0000">
                <a:alpha val="47000"/>
              </a:srgbClr>
            </a:solidFill>
            <a:ln w="19050" cmpd="sng">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 name="Straight Arrow Connector 2"/>
          <p:cNvCxnSpPr/>
          <p:nvPr/>
        </p:nvCxnSpPr>
        <p:spPr>
          <a:xfrm>
            <a:off x="1285225" y="4066793"/>
            <a:ext cx="4762894" cy="1"/>
          </a:xfrm>
          <a:prstGeom prst="straightConnector1">
            <a:avLst/>
          </a:prstGeom>
          <a:ln w="57150" cmpd="sng">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1900176" y="3734198"/>
            <a:ext cx="3981619" cy="584776"/>
          </a:xfrm>
          <a:prstGeom prst="rect">
            <a:avLst/>
          </a:prstGeom>
          <a:noFill/>
        </p:spPr>
        <p:txBody>
          <a:bodyPr wrap="square" rtlCol="0">
            <a:spAutoFit/>
          </a:bodyPr>
          <a:lstStyle/>
          <a:p>
            <a:r>
              <a:rPr lang="en-US" sz="3200" dirty="0" smtClean="0">
                <a:solidFill>
                  <a:srgbClr val="FF0000"/>
                </a:solidFill>
              </a:rPr>
              <a:t>(</a:t>
            </a:r>
            <a:r>
              <a:rPr lang="en-US" sz="3200" dirty="0" smtClean="0"/>
              <a:t>    </a:t>
            </a:r>
            <a:r>
              <a:rPr lang="en-US" sz="3200" dirty="0" smtClean="0">
                <a:solidFill>
                  <a:srgbClr val="FF6600"/>
                </a:solidFill>
              </a:rPr>
              <a:t>(</a:t>
            </a:r>
            <a:r>
              <a:rPr lang="en-US" sz="3200" dirty="0" smtClean="0"/>
              <a:t> </a:t>
            </a:r>
            <a:r>
              <a:rPr lang="en-US" sz="3200" dirty="0" smtClean="0">
                <a:solidFill>
                  <a:srgbClr val="FF0000"/>
                </a:solidFill>
              </a:rPr>
              <a:t>)</a:t>
            </a:r>
            <a:r>
              <a:rPr lang="en-US" sz="3200" dirty="0" smtClean="0"/>
              <a:t>  </a:t>
            </a:r>
            <a:r>
              <a:rPr lang="en-US" sz="3200" dirty="0" smtClean="0">
                <a:solidFill>
                  <a:srgbClr val="FFFF00"/>
                </a:solidFill>
              </a:rPr>
              <a:t>(</a:t>
            </a:r>
            <a:r>
              <a:rPr lang="en-US" sz="3200" dirty="0" smtClean="0"/>
              <a:t> </a:t>
            </a:r>
            <a:r>
              <a:rPr lang="en-US" sz="3200" dirty="0" smtClean="0">
                <a:solidFill>
                  <a:srgbClr val="FF6600"/>
                </a:solidFill>
              </a:rPr>
              <a:t>)</a:t>
            </a:r>
            <a:r>
              <a:rPr lang="en-US" sz="3200" dirty="0" smtClean="0"/>
              <a:t>  </a:t>
            </a:r>
            <a:r>
              <a:rPr lang="en-US" sz="3200" dirty="0" smtClean="0">
                <a:solidFill>
                  <a:srgbClr val="008000"/>
                </a:solidFill>
              </a:rPr>
              <a:t>(</a:t>
            </a:r>
            <a:r>
              <a:rPr lang="en-US" sz="3200" dirty="0" smtClean="0"/>
              <a:t> </a:t>
            </a:r>
            <a:r>
              <a:rPr lang="en-US" sz="3200" dirty="0" smtClean="0">
                <a:solidFill>
                  <a:srgbClr val="FFFF00"/>
                </a:solidFill>
              </a:rPr>
              <a:t>)</a:t>
            </a:r>
            <a:r>
              <a:rPr lang="en-US" sz="3200" dirty="0" smtClean="0"/>
              <a:t>  </a:t>
            </a:r>
            <a:r>
              <a:rPr lang="en-US" sz="3200" dirty="0" smtClean="0">
                <a:solidFill>
                  <a:schemeClr val="accent5">
                    <a:lumMod val="75000"/>
                  </a:schemeClr>
                </a:solidFill>
              </a:rPr>
              <a:t>(</a:t>
            </a:r>
            <a:r>
              <a:rPr lang="en-US" sz="3200" dirty="0" smtClean="0"/>
              <a:t> </a:t>
            </a:r>
            <a:r>
              <a:rPr lang="en-US" sz="3200" dirty="0" smtClean="0">
                <a:solidFill>
                  <a:srgbClr val="008000"/>
                </a:solidFill>
              </a:rPr>
              <a:t>)</a:t>
            </a:r>
            <a:r>
              <a:rPr lang="en-US" sz="3200" dirty="0" smtClean="0"/>
              <a:t>  </a:t>
            </a:r>
            <a:r>
              <a:rPr lang="en-US" sz="3200" dirty="0" smtClean="0">
                <a:solidFill>
                  <a:srgbClr val="0000FF"/>
                </a:solidFill>
              </a:rPr>
              <a:t>(</a:t>
            </a:r>
            <a:r>
              <a:rPr lang="en-US" sz="3200" dirty="0" smtClean="0"/>
              <a:t> </a:t>
            </a:r>
            <a:r>
              <a:rPr lang="en-US" sz="3200" dirty="0" smtClean="0">
                <a:solidFill>
                  <a:srgbClr val="31859C"/>
                </a:solidFill>
              </a:rPr>
              <a:t>)</a:t>
            </a:r>
            <a:r>
              <a:rPr lang="en-US" sz="3200" dirty="0" smtClean="0"/>
              <a:t>    </a:t>
            </a:r>
            <a:r>
              <a:rPr lang="en-US" sz="3200" dirty="0" smtClean="0">
                <a:solidFill>
                  <a:srgbClr val="0000FF"/>
                </a:solidFill>
              </a:rPr>
              <a:t>)</a:t>
            </a:r>
          </a:p>
        </p:txBody>
      </p:sp>
      <p:cxnSp>
        <p:nvCxnSpPr>
          <p:cNvPr id="19" name="Straight Connector 18"/>
          <p:cNvCxnSpPr/>
          <p:nvPr/>
        </p:nvCxnSpPr>
        <p:spPr>
          <a:xfrm>
            <a:off x="2021137" y="4066793"/>
            <a:ext cx="738206" cy="0"/>
          </a:xfrm>
          <a:prstGeom prst="line">
            <a:avLst/>
          </a:prstGeom>
          <a:ln w="76200" cmpd="sng">
            <a:solidFill>
              <a:srgbClr val="FF0000">
                <a:alpha val="55000"/>
              </a:srgb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2536417" y="4068013"/>
            <a:ext cx="738206" cy="0"/>
          </a:xfrm>
          <a:prstGeom prst="line">
            <a:avLst/>
          </a:prstGeom>
          <a:ln w="76200" cmpd="sng">
            <a:solidFill>
              <a:srgbClr val="FF6600">
                <a:alpha val="55000"/>
              </a:srgb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056239" y="4068013"/>
            <a:ext cx="738206" cy="0"/>
          </a:xfrm>
          <a:prstGeom prst="line">
            <a:avLst/>
          </a:prstGeom>
          <a:ln w="76200" cmpd="sng">
            <a:solidFill>
              <a:srgbClr val="FFFF00">
                <a:alpha val="55000"/>
              </a:srgb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3609216" y="4068013"/>
            <a:ext cx="738206" cy="0"/>
          </a:xfrm>
          <a:prstGeom prst="line">
            <a:avLst/>
          </a:prstGeom>
          <a:ln w="76200" cmpd="sng">
            <a:solidFill>
              <a:srgbClr val="008000">
                <a:alpha val="55000"/>
              </a:srgb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109371" y="4066793"/>
            <a:ext cx="738206" cy="0"/>
          </a:xfrm>
          <a:prstGeom prst="line">
            <a:avLst/>
          </a:prstGeom>
          <a:ln w="76200" cmpd="sng">
            <a:solidFill>
              <a:schemeClr val="accent5">
                <a:lumMod val="75000"/>
                <a:alpha val="55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4601867" y="4068011"/>
            <a:ext cx="738206" cy="0"/>
          </a:xfrm>
          <a:prstGeom prst="line">
            <a:avLst/>
          </a:prstGeom>
          <a:ln w="76200" cmpd="sng">
            <a:solidFill>
              <a:srgbClr val="0000FF">
                <a:alpha val="55000"/>
              </a:srgbClr>
            </a:solidFill>
          </a:ln>
        </p:spPr>
        <p:style>
          <a:lnRef idx="2">
            <a:schemeClr val="accent1"/>
          </a:lnRef>
          <a:fillRef idx="0">
            <a:schemeClr val="accent1"/>
          </a:fillRef>
          <a:effectRef idx="1">
            <a:schemeClr val="accent1"/>
          </a:effectRef>
          <a:fontRef idx="minor">
            <a:schemeClr val="tx1"/>
          </a:fontRef>
        </p:style>
      </p:cxnSp>
      <p:sp>
        <p:nvSpPr>
          <p:cNvPr id="2" name="Rectangle 1"/>
          <p:cNvSpPr/>
          <p:nvPr/>
        </p:nvSpPr>
        <p:spPr>
          <a:xfrm>
            <a:off x="5757524" y="1059447"/>
            <a:ext cx="3341585" cy="1848711"/>
          </a:xfrm>
          <a:prstGeom prst="rect">
            <a:avLst/>
          </a:prstGeom>
        </p:spPr>
        <p:txBody>
          <a:bodyPr wrap="square">
            <a:spAutoFit/>
          </a:bodyPr>
          <a:lstStyle/>
          <a:p>
            <a:pPr>
              <a:lnSpc>
                <a:spcPct val="120000"/>
              </a:lnSpc>
            </a:pPr>
            <a:r>
              <a:rPr lang="en-US" sz="3200" dirty="0" smtClean="0"/>
              <a:t>Put data into overlapping bins. </a:t>
            </a:r>
          </a:p>
          <a:p>
            <a:pPr>
              <a:lnSpc>
                <a:spcPct val="120000"/>
              </a:lnSpc>
            </a:pPr>
            <a:r>
              <a:rPr lang="en-US" sz="3200" dirty="0" smtClean="0">
                <a:solidFill>
                  <a:srgbClr val="0000FF"/>
                </a:solidFill>
              </a:rPr>
              <a:t>Example:  f</a:t>
            </a:r>
            <a:r>
              <a:rPr lang="en-US" sz="3200" baseline="30000" dirty="0" smtClean="0">
                <a:solidFill>
                  <a:srgbClr val="0000FF"/>
                </a:solidFill>
              </a:rPr>
              <a:t>-1</a:t>
            </a:r>
            <a:r>
              <a:rPr lang="en-US" sz="3200" dirty="0" smtClean="0">
                <a:solidFill>
                  <a:srgbClr val="0000FF"/>
                </a:solidFill>
              </a:rPr>
              <a:t>(</a:t>
            </a:r>
            <a:r>
              <a:rPr lang="en-US" sz="3200" dirty="0" err="1" smtClean="0">
                <a:solidFill>
                  <a:srgbClr val="0000FF"/>
                </a:solidFill>
              </a:rPr>
              <a:t>a</a:t>
            </a:r>
            <a:r>
              <a:rPr lang="en-US" sz="3200" baseline="-25000" dirty="0" err="1" smtClean="0">
                <a:solidFill>
                  <a:srgbClr val="0000FF"/>
                </a:solidFill>
              </a:rPr>
              <a:t>i</a:t>
            </a:r>
            <a:r>
              <a:rPr lang="en-US" sz="3200" dirty="0" smtClean="0">
                <a:solidFill>
                  <a:srgbClr val="0000FF"/>
                </a:solidFill>
              </a:rPr>
              <a:t>, b</a:t>
            </a:r>
            <a:r>
              <a:rPr lang="en-US" sz="3200" baseline="-25000" dirty="0" smtClean="0">
                <a:solidFill>
                  <a:srgbClr val="0000FF"/>
                </a:solidFill>
              </a:rPr>
              <a:t>i</a:t>
            </a:r>
            <a:r>
              <a:rPr lang="en-US" sz="3200" dirty="0" smtClean="0">
                <a:solidFill>
                  <a:srgbClr val="0000FF"/>
                </a:solidFill>
              </a:rPr>
              <a:t>) </a:t>
            </a:r>
            <a:endParaRPr lang="en-US" sz="3200" dirty="0"/>
          </a:p>
        </p:txBody>
      </p:sp>
      <p:cxnSp>
        <p:nvCxnSpPr>
          <p:cNvPr id="27" name="Straight Arrow Connector 26"/>
          <p:cNvCxnSpPr/>
          <p:nvPr/>
        </p:nvCxnSpPr>
        <p:spPr>
          <a:xfrm>
            <a:off x="3991759" y="3382488"/>
            <a:ext cx="0" cy="447564"/>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6786097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66703" y="0"/>
            <a:ext cx="8295485" cy="6858000"/>
          </a:xfrm>
          <a:prstGeom prst="rect">
            <a:avLst/>
          </a:prstGeom>
        </p:spPr>
      </p:pic>
      <p:sp>
        <p:nvSpPr>
          <p:cNvPr id="3" name="Rectangle 2"/>
          <p:cNvSpPr/>
          <p:nvPr/>
        </p:nvSpPr>
        <p:spPr>
          <a:xfrm>
            <a:off x="4724404" y="4958603"/>
            <a:ext cx="4555066" cy="1708160"/>
          </a:xfrm>
          <a:prstGeom prst="rect">
            <a:avLst/>
          </a:prstGeom>
        </p:spPr>
        <p:txBody>
          <a:bodyPr wrap="square">
            <a:spAutoFit/>
          </a:bodyPr>
          <a:lstStyle/>
          <a:p>
            <a:r>
              <a:rPr lang="en-US" sz="3200" dirty="0" smtClean="0"/>
              <a:t>550 trajectories with a complete refolding event</a:t>
            </a:r>
          </a:p>
          <a:p>
            <a:endParaRPr lang="en-US" sz="900" dirty="0"/>
          </a:p>
          <a:p>
            <a:r>
              <a:rPr lang="en-US" sz="3200" dirty="0" smtClean="0"/>
              <a:t>2952 configurations</a:t>
            </a:r>
            <a:endParaRPr lang="en-US" sz="3200" dirty="0"/>
          </a:p>
        </p:txBody>
      </p:sp>
    </p:spTree>
    <p:extLst>
      <p:ext uri="{BB962C8B-B14F-4D97-AF65-F5344CB8AC3E}">
        <p14:creationId xmlns:p14="http://schemas.microsoft.com/office/powerpoint/2010/main" val="29167038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533400"/>
            <a:ext cx="9144000" cy="5765962"/>
          </a:xfrm>
          <a:prstGeom prst="rect">
            <a:avLst/>
          </a:prstGeom>
        </p:spPr>
      </p:pic>
    </p:spTree>
    <p:extLst>
      <p:ext uri="{BB962C8B-B14F-4D97-AF65-F5344CB8AC3E}">
        <p14:creationId xmlns:p14="http://schemas.microsoft.com/office/powerpoint/2010/main" val="2140400827"/>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575749"/>
            <a:ext cx="9144000" cy="4104721"/>
          </a:xfrm>
          <a:prstGeom prst="rect">
            <a:avLst/>
          </a:prstGeom>
        </p:spPr>
      </p:pic>
      <p:sp>
        <p:nvSpPr>
          <p:cNvPr id="3" name="Rectangle 2"/>
          <p:cNvSpPr/>
          <p:nvPr/>
        </p:nvSpPr>
        <p:spPr>
          <a:xfrm>
            <a:off x="2404537" y="4438650"/>
            <a:ext cx="4555066" cy="1708160"/>
          </a:xfrm>
          <a:prstGeom prst="rect">
            <a:avLst/>
          </a:prstGeom>
        </p:spPr>
        <p:txBody>
          <a:bodyPr wrap="square">
            <a:spAutoFit/>
          </a:bodyPr>
          <a:lstStyle/>
          <a:p>
            <a:r>
              <a:rPr lang="en-US" sz="3200" dirty="0" smtClean="0"/>
              <a:t>760 trajectories with a complete refolding event</a:t>
            </a:r>
          </a:p>
          <a:p>
            <a:endParaRPr lang="en-US" sz="900" dirty="0"/>
          </a:p>
          <a:p>
            <a:r>
              <a:rPr lang="en-US" sz="3200" dirty="0" smtClean="0"/>
              <a:t>4330 configurations</a:t>
            </a:r>
            <a:endParaRPr lang="en-US" sz="3200" dirty="0"/>
          </a:p>
        </p:txBody>
      </p:sp>
    </p:spTree>
    <p:extLst>
      <p:ext uri="{BB962C8B-B14F-4D97-AF65-F5344CB8AC3E}">
        <p14:creationId xmlns:p14="http://schemas.microsoft.com/office/powerpoint/2010/main" val="93979531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 r="50001"/>
          <a:stretch/>
        </p:blipFill>
        <p:spPr>
          <a:xfrm>
            <a:off x="3605230" y="1137790"/>
            <a:ext cx="5504904" cy="5440680"/>
          </a:xfrm>
          <a:prstGeom prst="rect">
            <a:avLst/>
          </a:prstGeom>
        </p:spPr>
      </p:pic>
      <p:sp>
        <p:nvSpPr>
          <p:cNvPr id="4" name="Rectangle 3"/>
          <p:cNvSpPr/>
          <p:nvPr/>
        </p:nvSpPr>
        <p:spPr>
          <a:xfrm>
            <a:off x="33866" y="34840"/>
            <a:ext cx="9364134" cy="4308872"/>
          </a:xfrm>
          <a:prstGeom prst="rect">
            <a:avLst/>
          </a:prstGeom>
        </p:spPr>
        <p:txBody>
          <a:bodyPr wrap="square">
            <a:spAutoFit/>
          </a:bodyPr>
          <a:lstStyle/>
          <a:p>
            <a:r>
              <a:rPr lang="en-US" sz="3200" dirty="0" smtClean="0">
                <a:solidFill>
                  <a:srgbClr val="660066"/>
                </a:solidFill>
              </a:rPr>
              <a:t>An </a:t>
            </a:r>
            <a:r>
              <a:rPr lang="en-US" sz="3200" dirty="0" err="1">
                <a:solidFill>
                  <a:srgbClr val="660066"/>
                </a:solidFill>
              </a:rPr>
              <a:t>eQTL</a:t>
            </a:r>
            <a:r>
              <a:rPr lang="en-US" sz="3200" dirty="0">
                <a:solidFill>
                  <a:srgbClr val="660066"/>
                </a:solidFill>
              </a:rPr>
              <a:t> biological data visualization </a:t>
            </a:r>
            <a:r>
              <a:rPr lang="en-US" sz="3200" dirty="0" smtClean="0">
                <a:solidFill>
                  <a:srgbClr val="660066"/>
                </a:solidFill>
              </a:rPr>
              <a:t>challenge and </a:t>
            </a:r>
            <a:r>
              <a:rPr lang="en-US" sz="3200" dirty="0">
                <a:solidFill>
                  <a:srgbClr val="660066"/>
                </a:solidFill>
              </a:rPr>
              <a:t>approaches from the </a:t>
            </a:r>
            <a:r>
              <a:rPr lang="en-US" sz="3200" dirty="0" smtClean="0">
                <a:solidFill>
                  <a:srgbClr val="660066"/>
                </a:solidFill>
              </a:rPr>
              <a:t>visualization community, </a:t>
            </a:r>
          </a:p>
          <a:p>
            <a:r>
              <a:rPr lang="en-US" sz="3200" dirty="0" smtClean="0"/>
              <a:t>Bartlett </a:t>
            </a:r>
            <a:r>
              <a:rPr lang="en-US" sz="3200" dirty="0"/>
              <a:t>et al. </a:t>
            </a:r>
            <a:endParaRPr lang="en-US" sz="3200" dirty="0" smtClean="0"/>
          </a:p>
          <a:p>
            <a:r>
              <a:rPr lang="en-US" sz="3200" dirty="0" smtClean="0"/>
              <a:t>BMC </a:t>
            </a:r>
            <a:r>
              <a:rPr lang="en-US" sz="3200" dirty="0"/>
              <a:t>Bioinformatics </a:t>
            </a:r>
            <a:endParaRPr lang="en-US" sz="3200" dirty="0" smtClean="0"/>
          </a:p>
          <a:p>
            <a:r>
              <a:rPr lang="en-US" sz="3200" dirty="0" smtClean="0"/>
              <a:t>2012</a:t>
            </a:r>
            <a:r>
              <a:rPr lang="en-US" sz="3200" dirty="0"/>
              <a:t>, 13(</a:t>
            </a:r>
            <a:r>
              <a:rPr lang="en-US" sz="3200" dirty="0" err="1"/>
              <a:t>Suppl</a:t>
            </a:r>
            <a:r>
              <a:rPr lang="en-US" sz="3200" dirty="0"/>
              <a:t> 8):</a:t>
            </a:r>
            <a:r>
              <a:rPr lang="en-US" sz="3200" dirty="0" smtClean="0"/>
              <a:t>S8</a:t>
            </a:r>
          </a:p>
          <a:p>
            <a:endParaRPr lang="en-US" sz="3200" dirty="0" smtClean="0"/>
          </a:p>
          <a:p>
            <a:r>
              <a:rPr lang="en-US" sz="3200" dirty="0">
                <a:solidFill>
                  <a:schemeClr val="accent3">
                    <a:lumMod val="50000"/>
                  </a:schemeClr>
                </a:solidFill>
              </a:rPr>
              <a:t> </a:t>
            </a:r>
            <a:r>
              <a:rPr lang="en-US" sz="3200" dirty="0" smtClean="0">
                <a:solidFill>
                  <a:schemeClr val="accent3">
                    <a:lumMod val="50000"/>
                  </a:schemeClr>
                </a:solidFill>
              </a:rPr>
              <a:t>  Mapper applied </a:t>
            </a:r>
          </a:p>
          <a:p>
            <a:r>
              <a:rPr lang="en-US" sz="3200" dirty="0" smtClean="0">
                <a:solidFill>
                  <a:schemeClr val="accent3">
                    <a:lumMod val="50000"/>
                  </a:schemeClr>
                </a:solidFill>
              </a:rPr>
              <a:t>      to SNP data:</a:t>
            </a:r>
            <a:endParaRPr lang="en-US" sz="3200" dirty="0">
              <a:solidFill>
                <a:schemeClr val="accent3">
                  <a:lumMod val="50000"/>
                </a:schemeClr>
              </a:solidFill>
            </a:endParaRPr>
          </a:p>
          <a:p>
            <a:endParaRPr lang="en-US" dirty="0"/>
          </a:p>
        </p:txBody>
      </p:sp>
      <p:sp>
        <p:nvSpPr>
          <p:cNvPr id="5" name="Rectangle 4"/>
          <p:cNvSpPr/>
          <p:nvPr/>
        </p:nvSpPr>
        <p:spPr>
          <a:xfrm>
            <a:off x="0" y="6499530"/>
            <a:ext cx="6858000" cy="646331"/>
          </a:xfrm>
          <a:prstGeom prst="rect">
            <a:avLst/>
          </a:prstGeom>
        </p:spPr>
        <p:txBody>
          <a:bodyPr wrap="square">
            <a:spAutoFit/>
          </a:bodyPr>
          <a:lstStyle/>
          <a:p>
            <a:r>
              <a:rPr lang="en-US" dirty="0" smtClean="0">
                <a:hlinkClick r:id="rId3"/>
              </a:rPr>
              <a:t>http://www.biomedcentral.com/1471-2105/13/S8/S8</a:t>
            </a:r>
            <a:endParaRPr lang="en-US" dirty="0" smtClean="0"/>
          </a:p>
          <a:p>
            <a:endParaRPr lang="en-US" dirty="0"/>
          </a:p>
        </p:txBody>
      </p:sp>
    </p:spTree>
    <p:extLst>
      <p:ext uri="{BB962C8B-B14F-4D97-AF65-F5344CB8AC3E}">
        <p14:creationId xmlns:p14="http://schemas.microsoft.com/office/powerpoint/2010/main" val="4754906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 y="1244096"/>
            <a:ext cx="9144000" cy="5632809"/>
          </a:xfrm>
          <a:prstGeom prst="rect">
            <a:avLst/>
          </a:prstGeom>
        </p:spPr>
      </p:pic>
      <p:sp>
        <p:nvSpPr>
          <p:cNvPr id="4" name="Rectangle 3"/>
          <p:cNvSpPr/>
          <p:nvPr/>
        </p:nvSpPr>
        <p:spPr>
          <a:xfrm>
            <a:off x="1661460" y="208528"/>
            <a:ext cx="5821081" cy="1446550"/>
          </a:xfrm>
          <a:prstGeom prst="rect">
            <a:avLst/>
          </a:prstGeom>
        </p:spPr>
        <p:txBody>
          <a:bodyPr wrap="none">
            <a:spAutoFit/>
          </a:bodyPr>
          <a:lstStyle/>
          <a:p>
            <a:r>
              <a:rPr lang="en-US" sz="4400" dirty="0">
                <a:hlinkClick r:id="rId3"/>
              </a:rPr>
              <a:t>http://www.ayasdi.com</a:t>
            </a:r>
            <a:r>
              <a:rPr lang="en-US" sz="4400" dirty="0" smtClean="0">
                <a:hlinkClick r:id="rId3"/>
              </a:rPr>
              <a:t>/</a:t>
            </a:r>
            <a:endParaRPr lang="en-US" sz="4400" dirty="0" smtClean="0"/>
          </a:p>
          <a:p>
            <a:endParaRPr lang="en-US" sz="4400" dirty="0"/>
          </a:p>
        </p:txBody>
      </p:sp>
    </p:spTree>
    <p:extLst>
      <p:ext uri="{BB962C8B-B14F-4D97-AF65-F5344CB8AC3E}">
        <p14:creationId xmlns:p14="http://schemas.microsoft.com/office/powerpoint/2010/main" val="178610469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3347" y="236833"/>
            <a:ext cx="8800185" cy="4893647"/>
          </a:xfrm>
          <a:prstGeom prst="rect">
            <a:avLst/>
          </a:prstGeom>
        </p:spPr>
        <p:txBody>
          <a:bodyPr wrap="square">
            <a:spAutoFit/>
          </a:bodyPr>
          <a:lstStyle/>
          <a:p>
            <a:r>
              <a:rPr lang="en-US" sz="2400" dirty="0">
                <a:solidFill>
                  <a:srgbClr val="333333"/>
                </a:solidFill>
                <a:latin typeface="Gotham Narrow SSm A"/>
              </a:rPr>
              <a:t>From:  </a:t>
            </a:r>
            <a:r>
              <a:rPr lang="en-US" sz="2400" dirty="0">
                <a:solidFill>
                  <a:srgbClr val="333333"/>
                </a:solidFill>
                <a:latin typeface="Gotham Narrow SSm A"/>
                <a:hlinkClick r:id="rId2"/>
              </a:rPr>
              <a:t>http://www.ayasdi.com/company/media/seriesc</a:t>
            </a:r>
            <a:r>
              <a:rPr lang="en-US" sz="2400" dirty="0" smtClean="0">
                <a:solidFill>
                  <a:srgbClr val="333333"/>
                </a:solidFill>
                <a:latin typeface="Gotham Narrow SSm A"/>
                <a:hlinkClick r:id="rId2"/>
              </a:rPr>
              <a:t>/</a:t>
            </a:r>
            <a:endParaRPr lang="en-US" sz="2400" dirty="0" smtClean="0">
              <a:solidFill>
                <a:srgbClr val="333333"/>
              </a:solidFill>
              <a:latin typeface="Gotham Narrow SSm A"/>
            </a:endParaRPr>
          </a:p>
          <a:p>
            <a:endParaRPr lang="en-US" sz="2400" dirty="0">
              <a:solidFill>
                <a:srgbClr val="333333"/>
              </a:solidFill>
              <a:latin typeface="Gotham Narrow SSm A"/>
            </a:endParaRPr>
          </a:p>
          <a:p>
            <a:r>
              <a:rPr lang="en-US" sz="2400" dirty="0" smtClean="0">
                <a:solidFill>
                  <a:srgbClr val="333333"/>
                </a:solidFill>
                <a:latin typeface="Gotham Narrow SSm A"/>
              </a:rPr>
              <a:t>Customers </a:t>
            </a:r>
            <a:r>
              <a:rPr lang="en-US" sz="2400" dirty="0">
                <a:solidFill>
                  <a:srgbClr val="333333"/>
                </a:solidFill>
                <a:latin typeface="Gotham Narrow SSm A"/>
              </a:rPr>
              <a:t>Discover Breakthrough Insights That Deliver Significant </a:t>
            </a:r>
            <a:r>
              <a:rPr lang="en-US" sz="2400" dirty="0" smtClean="0">
                <a:solidFill>
                  <a:srgbClr val="333333"/>
                </a:solidFill>
                <a:latin typeface="Gotham Narrow SSm A"/>
              </a:rPr>
              <a:t>ROI</a:t>
            </a:r>
          </a:p>
          <a:p>
            <a:endParaRPr lang="en-US" sz="2400" dirty="0">
              <a:solidFill>
                <a:srgbClr val="333333"/>
              </a:solidFill>
              <a:latin typeface="Gotham Narrow SSm A"/>
            </a:endParaRPr>
          </a:p>
          <a:p>
            <a:r>
              <a:rPr lang="en-US" sz="2400" dirty="0" err="1">
                <a:solidFill>
                  <a:srgbClr val="666666"/>
                </a:solidFill>
                <a:latin typeface="Gotham Narrow SSm A"/>
              </a:rPr>
              <a:t>Ayasdi</a:t>
            </a:r>
            <a:r>
              <a:rPr lang="en-US" sz="2400" dirty="0">
                <a:solidFill>
                  <a:srgbClr val="666666"/>
                </a:solidFill>
                <a:latin typeface="Gotham Narrow SSm A"/>
              </a:rPr>
              <a:t> currently does business with three of the five largest financial institutions in the world. The company’s financial services customers use </a:t>
            </a:r>
            <a:r>
              <a:rPr lang="en-US" sz="2400" dirty="0" err="1">
                <a:solidFill>
                  <a:srgbClr val="666666"/>
                </a:solidFill>
                <a:latin typeface="Gotham Narrow SSm A"/>
              </a:rPr>
              <a:t>Ayasdi</a:t>
            </a:r>
            <a:r>
              <a:rPr lang="en-US" sz="2400" dirty="0">
                <a:solidFill>
                  <a:srgbClr val="666666"/>
                </a:solidFill>
                <a:latin typeface="Gotham Narrow SSm A"/>
              </a:rPr>
              <a:t> to enhance their consumer credit decisions, accelerate the development and accuracy of risk and regulatory models, optimize services for private banking clients, and improve fraud detection models. In each case, financial institutions are finding critical insights and patterns that return hundreds of millions of dollars in ROI</a:t>
            </a:r>
            <a:r>
              <a:rPr lang="en-US" sz="2400" dirty="0" smtClean="0">
                <a:solidFill>
                  <a:srgbClr val="666666"/>
                </a:solidFill>
                <a:latin typeface="Gotham Narrow SSm A"/>
              </a:rPr>
              <a:t>.</a:t>
            </a:r>
          </a:p>
        </p:txBody>
      </p:sp>
    </p:spTree>
    <p:extLst>
      <p:ext uri="{BB962C8B-B14F-4D97-AF65-F5344CB8AC3E}">
        <p14:creationId xmlns:p14="http://schemas.microsoft.com/office/powerpoint/2010/main" val="293701316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0934" y="61272"/>
            <a:ext cx="8983065" cy="7232749"/>
          </a:xfrm>
          <a:prstGeom prst="rect">
            <a:avLst/>
          </a:prstGeom>
        </p:spPr>
        <p:txBody>
          <a:bodyPr wrap="square">
            <a:spAutoFit/>
          </a:bodyPr>
          <a:lstStyle/>
          <a:p>
            <a:r>
              <a:rPr lang="en-US" sz="2200" dirty="0">
                <a:solidFill>
                  <a:srgbClr val="333333"/>
                </a:solidFill>
                <a:latin typeface="Gotham Narrow SSm A"/>
              </a:rPr>
              <a:t>From:  </a:t>
            </a:r>
            <a:r>
              <a:rPr lang="en-US" sz="2200" dirty="0">
                <a:solidFill>
                  <a:srgbClr val="333333"/>
                </a:solidFill>
                <a:latin typeface="Gotham Narrow SSm A"/>
                <a:hlinkClick r:id="rId2"/>
              </a:rPr>
              <a:t>http://www.ayasdi.com/company/media/seriesc</a:t>
            </a:r>
            <a:r>
              <a:rPr lang="en-US" sz="2200" dirty="0" smtClean="0">
                <a:solidFill>
                  <a:srgbClr val="333333"/>
                </a:solidFill>
                <a:latin typeface="Gotham Narrow SSm A"/>
                <a:hlinkClick r:id="rId2"/>
              </a:rPr>
              <a:t>/</a:t>
            </a:r>
            <a:endParaRPr lang="en-US" sz="2200" dirty="0" smtClean="0">
              <a:solidFill>
                <a:srgbClr val="333333"/>
              </a:solidFill>
              <a:latin typeface="Gotham Narrow SSm A"/>
            </a:endParaRPr>
          </a:p>
          <a:p>
            <a:endParaRPr lang="en-US" sz="1400" b="0" i="0" dirty="0">
              <a:solidFill>
                <a:srgbClr val="666666"/>
              </a:solidFill>
              <a:effectLst/>
              <a:latin typeface="Gotham Narrow SSm A"/>
            </a:endParaRPr>
          </a:p>
          <a:p>
            <a:r>
              <a:rPr lang="en-US" sz="2200" dirty="0" err="1"/>
              <a:t>Ayasdi</a:t>
            </a:r>
            <a:r>
              <a:rPr lang="en-US" sz="2200" dirty="0"/>
              <a:t> expanded its healthcare portfolio with client wins in both the provider and payer space. Healthcare service providers rely upon </a:t>
            </a:r>
            <a:r>
              <a:rPr lang="en-US" sz="2200" dirty="0" err="1"/>
              <a:t>Ayasdi</a:t>
            </a:r>
            <a:r>
              <a:rPr lang="en-US" sz="2200" dirty="0"/>
              <a:t> to analyze extensive clinical records to identify best practices that will improve both patient and financial outcomes. </a:t>
            </a:r>
            <a:r>
              <a:rPr lang="en-US" sz="2200" dirty="0" err="1"/>
              <a:t>Ayasdi</a:t>
            </a:r>
            <a:r>
              <a:rPr lang="en-US" sz="2200" dirty="0"/>
              <a:t> can analyze a broad set of data types (e.g. lab tests, pharmaceuticals, patient records and billing information) to find important patterns that reduce costs while delivering a higher quality of care. Additionally, healthcare payers are leveraging their data to improve their revenue cycle through better identification of fraud, waste and abuse within their claims processing operations</a:t>
            </a:r>
            <a:r>
              <a:rPr lang="en-US" sz="2200" dirty="0" smtClean="0"/>
              <a:t>.</a:t>
            </a:r>
          </a:p>
          <a:p>
            <a:endParaRPr lang="en-US" sz="1400" dirty="0"/>
          </a:p>
          <a:p>
            <a:r>
              <a:rPr lang="en-US" sz="2200" dirty="0"/>
              <a:t>"Our mission is to detect and help diagnose disabling spinal cord and brain injuries, that would not necessarily show up on a standard MRI,” said Adam Ferguson, Assistant Professor and Wings for Life and GE-NFL Head-Health challenge Principal Investigator, Brain and Spinal Injury Center at the University of California San Francisco Medical Center. "By analyzing brain image scans and clinical information, </a:t>
            </a:r>
            <a:r>
              <a:rPr lang="en-US" sz="2200" dirty="0" err="1"/>
              <a:t>Ayasdi’s</a:t>
            </a:r>
            <a:r>
              <a:rPr lang="en-US" sz="2200" dirty="0"/>
              <a:t> intelligent analytics software helps us quickly find critical patterns in our data that would be extremely difficult to identify with conventional statistical tools."</a:t>
            </a:r>
          </a:p>
          <a:p>
            <a:endParaRPr lang="en-US" sz="2400" b="0" i="0" dirty="0">
              <a:solidFill>
                <a:srgbClr val="666666"/>
              </a:solidFill>
              <a:effectLst/>
              <a:latin typeface="Gotham Narrow SSm A"/>
            </a:endParaRPr>
          </a:p>
        </p:txBody>
      </p:sp>
    </p:spTree>
    <p:extLst>
      <p:ext uri="{BB962C8B-B14F-4D97-AF65-F5344CB8AC3E}">
        <p14:creationId xmlns:p14="http://schemas.microsoft.com/office/powerpoint/2010/main" val="3966097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pic>
        <p:nvPicPr>
          <p:cNvPr id="7" name="Picture 6"/>
          <p:cNvPicPr>
            <a:picLocks noChangeAspect="1"/>
          </p:cNvPicPr>
          <p:nvPr/>
        </p:nvPicPr>
        <p:blipFill rotWithShape="1">
          <a:blip r:embed="rId2"/>
          <a:srcRect t="26504" b="53832"/>
          <a:stretch/>
        </p:blipFill>
        <p:spPr>
          <a:xfrm>
            <a:off x="223597" y="384558"/>
            <a:ext cx="6967814" cy="2967694"/>
          </a:xfrm>
          <a:prstGeom prst="rect">
            <a:avLst/>
          </a:prstGeom>
        </p:spPr>
      </p:pic>
      <p:sp>
        <p:nvSpPr>
          <p:cNvPr id="8" name="Rectangle 7"/>
          <p:cNvSpPr/>
          <p:nvPr/>
        </p:nvSpPr>
        <p:spPr>
          <a:xfrm>
            <a:off x="1652314" y="4516031"/>
            <a:ext cx="4214360" cy="1629164"/>
          </a:xfrm>
          <a:prstGeom prst="rect">
            <a:avLst/>
          </a:prstGeom>
        </p:spPr>
        <p:txBody>
          <a:bodyPr wrap="square">
            <a:spAutoFit/>
          </a:bodyPr>
          <a:lstStyle/>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 1: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p>
        </p:txBody>
      </p:sp>
      <p:grpSp>
        <p:nvGrpSpPr>
          <p:cNvPr id="6" name="Group 5"/>
          <p:cNvGrpSpPr>
            <a:grpSpLocks noChangeAspect="1"/>
          </p:cNvGrpSpPr>
          <p:nvPr/>
        </p:nvGrpSpPr>
        <p:grpSpPr>
          <a:xfrm>
            <a:off x="2006017" y="922211"/>
            <a:ext cx="3278199" cy="2324215"/>
            <a:chOff x="3449435" y="3089563"/>
            <a:chExt cx="2152138" cy="1525848"/>
          </a:xfrm>
        </p:grpSpPr>
        <p:sp>
          <p:nvSpPr>
            <p:cNvPr id="10" name="Rectangle 9"/>
            <p:cNvSpPr/>
            <p:nvPr/>
          </p:nvSpPr>
          <p:spPr>
            <a:xfrm>
              <a:off x="5116941" y="3089563"/>
              <a:ext cx="484632" cy="1525848"/>
            </a:xfrm>
            <a:prstGeom prst="rect">
              <a:avLst/>
            </a:prstGeom>
            <a:solidFill>
              <a:srgbClr val="0000FF">
                <a:alpha val="47000"/>
              </a:srgbClr>
            </a:solidFill>
            <a:ln w="19050" cmpd="sng">
              <a:solidFill>
                <a:srgbClr val="0000F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4790582" y="3089563"/>
              <a:ext cx="484632" cy="1525848"/>
            </a:xfrm>
            <a:prstGeom prst="rect">
              <a:avLst/>
            </a:prstGeom>
            <a:solidFill>
              <a:schemeClr val="accent5">
                <a:lumMod val="75000"/>
                <a:alpha val="47000"/>
              </a:schemeClr>
            </a:solidFill>
            <a:ln w="19050" cmpd="sng">
              <a:solidFill>
                <a:schemeClr val="accent5">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474931" y="3089563"/>
              <a:ext cx="484632" cy="1525848"/>
            </a:xfrm>
            <a:prstGeom prst="rect">
              <a:avLst/>
            </a:prstGeom>
            <a:solidFill>
              <a:srgbClr val="008000">
                <a:alpha val="47000"/>
              </a:srgbClr>
            </a:solidFill>
            <a:ln w="19050" cmpd="sng">
              <a:solidFill>
                <a:srgbClr val="0080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4119053" y="3089563"/>
              <a:ext cx="484632" cy="1525848"/>
            </a:xfrm>
            <a:prstGeom prst="rect">
              <a:avLst/>
            </a:prstGeom>
            <a:solidFill>
              <a:srgbClr val="FFFF00">
                <a:alpha val="47000"/>
              </a:srgbClr>
            </a:solidFill>
            <a:ln w="19050" cmpd="sng">
              <a:solidFill>
                <a:srgbClr val="FFFF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3794797" y="3089563"/>
              <a:ext cx="484632" cy="1525848"/>
            </a:xfrm>
            <a:prstGeom prst="rect">
              <a:avLst/>
            </a:prstGeom>
            <a:solidFill>
              <a:srgbClr val="FF6600">
                <a:alpha val="47000"/>
              </a:srgbClr>
            </a:solidFill>
            <a:ln w="19050" cmpd="sng">
              <a:solidFill>
                <a:srgbClr val="FF66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3449435" y="3089563"/>
              <a:ext cx="484632" cy="1525848"/>
            </a:xfrm>
            <a:prstGeom prst="rect">
              <a:avLst/>
            </a:prstGeom>
            <a:solidFill>
              <a:srgbClr val="FF0000">
                <a:alpha val="47000"/>
              </a:srgbClr>
            </a:solidFill>
            <a:ln w="19050" cmpd="sng">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3" name="Straight Arrow Connector 2"/>
          <p:cNvCxnSpPr/>
          <p:nvPr/>
        </p:nvCxnSpPr>
        <p:spPr>
          <a:xfrm>
            <a:off x="1285225" y="4066793"/>
            <a:ext cx="4762894" cy="1"/>
          </a:xfrm>
          <a:prstGeom prst="straightConnector1">
            <a:avLst/>
          </a:prstGeom>
          <a:ln w="57150" cmpd="sng">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1900176" y="3734198"/>
            <a:ext cx="3981619" cy="584776"/>
          </a:xfrm>
          <a:prstGeom prst="rect">
            <a:avLst/>
          </a:prstGeom>
          <a:noFill/>
        </p:spPr>
        <p:txBody>
          <a:bodyPr wrap="square" rtlCol="0">
            <a:spAutoFit/>
          </a:bodyPr>
          <a:lstStyle/>
          <a:p>
            <a:r>
              <a:rPr lang="en-US" sz="3200" dirty="0" smtClean="0">
                <a:solidFill>
                  <a:srgbClr val="FF0000"/>
                </a:solidFill>
              </a:rPr>
              <a:t>(</a:t>
            </a:r>
            <a:r>
              <a:rPr lang="en-US" sz="3200" dirty="0" smtClean="0"/>
              <a:t>    </a:t>
            </a:r>
            <a:r>
              <a:rPr lang="en-US" sz="3200" dirty="0" smtClean="0">
                <a:solidFill>
                  <a:srgbClr val="FF6600"/>
                </a:solidFill>
              </a:rPr>
              <a:t>(</a:t>
            </a:r>
            <a:r>
              <a:rPr lang="en-US" sz="3200" dirty="0" smtClean="0"/>
              <a:t> </a:t>
            </a:r>
            <a:r>
              <a:rPr lang="en-US" sz="3200" dirty="0" smtClean="0">
                <a:solidFill>
                  <a:srgbClr val="FF0000"/>
                </a:solidFill>
              </a:rPr>
              <a:t>)</a:t>
            </a:r>
            <a:r>
              <a:rPr lang="en-US" sz="3200" dirty="0" smtClean="0"/>
              <a:t>  </a:t>
            </a:r>
            <a:r>
              <a:rPr lang="en-US" sz="3200" dirty="0" smtClean="0">
                <a:solidFill>
                  <a:srgbClr val="FFFF00"/>
                </a:solidFill>
              </a:rPr>
              <a:t>(</a:t>
            </a:r>
            <a:r>
              <a:rPr lang="en-US" sz="3200" dirty="0" smtClean="0"/>
              <a:t> </a:t>
            </a:r>
            <a:r>
              <a:rPr lang="en-US" sz="3200" dirty="0" smtClean="0">
                <a:solidFill>
                  <a:srgbClr val="FF6600"/>
                </a:solidFill>
              </a:rPr>
              <a:t>)</a:t>
            </a:r>
            <a:r>
              <a:rPr lang="en-US" sz="3200" dirty="0" smtClean="0"/>
              <a:t>  </a:t>
            </a:r>
            <a:r>
              <a:rPr lang="en-US" sz="3200" dirty="0" smtClean="0">
                <a:solidFill>
                  <a:srgbClr val="008000"/>
                </a:solidFill>
              </a:rPr>
              <a:t>(</a:t>
            </a:r>
            <a:r>
              <a:rPr lang="en-US" sz="3200" dirty="0" smtClean="0"/>
              <a:t> </a:t>
            </a:r>
            <a:r>
              <a:rPr lang="en-US" sz="3200" dirty="0" smtClean="0">
                <a:solidFill>
                  <a:srgbClr val="FFFF00"/>
                </a:solidFill>
              </a:rPr>
              <a:t>)</a:t>
            </a:r>
            <a:r>
              <a:rPr lang="en-US" sz="3200" dirty="0" smtClean="0"/>
              <a:t>  </a:t>
            </a:r>
            <a:r>
              <a:rPr lang="en-US" sz="3200" dirty="0" smtClean="0">
                <a:solidFill>
                  <a:schemeClr val="accent5">
                    <a:lumMod val="75000"/>
                  </a:schemeClr>
                </a:solidFill>
              </a:rPr>
              <a:t>(</a:t>
            </a:r>
            <a:r>
              <a:rPr lang="en-US" sz="3200" dirty="0" smtClean="0"/>
              <a:t> </a:t>
            </a:r>
            <a:r>
              <a:rPr lang="en-US" sz="3200" dirty="0" smtClean="0">
                <a:solidFill>
                  <a:srgbClr val="008000"/>
                </a:solidFill>
              </a:rPr>
              <a:t>)</a:t>
            </a:r>
            <a:r>
              <a:rPr lang="en-US" sz="3200" dirty="0" smtClean="0"/>
              <a:t>  </a:t>
            </a:r>
            <a:r>
              <a:rPr lang="en-US" sz="3200" dirty="0" smtClean="0">
                <a:solidFill>
                  <a:srgbClr val="0000FF"/>
                </a:solidFill>
              </a:rPr>
              <a:t>(</a:t>
            </a:r>
            <a:r>
              <a:rPr lang="en-US" sz="3200" dirty="0" smtClean="0"/>
              <a:t> </a:t>
            </a:r>
            <a:r>
              <a:rPr lang="en-US" sz="3200" dirty="0" smtClean="0">
                <a:solidFill>
                  <a:srgbClr val="31859C"/>
                </a:solidFill>
              </a:rPr>
              <a:t>)</a:t>
            </a:r>
            <a:r>
              <a:rPr lang="en-US" sz="3200" dirty="0" smtClean="0"/>
              <a:t>    </a:t>
            </a:r>
            <a:r>
              <a:rPr lang="en-US" sz="3200" dirty="0" smtClean="0">
                <a:solidFill>
                  <a:srgbClr val="0000FF"/>
                </a:solidFill>
              </a:rPr>
              <a:t>)</a:t>
            </a:r>
          </a:p>
        </p:txBody>
      </p:sp>
      <p:cxnSp>
        <p:nvCxnSpPr>
          <p:cNvPr id="19" name="Straight Connector 18"/>
          <p:cNvCxnSpPr/>
          <p:nvPr/>
        </p:nvCxnSpPr>
        <p:spPr>
          <a:xfrm>
            <a:off x="2021137" y="4066793"/>
            <a:ext cx="738206" cy="0"/>
          </a:xfrm>
          <a:prstGeom prst="line">
            <a:avLst/>
          </a:prstGeom>
          <a:ln w="76200" cmpd="sng">
            <a:solidFill>
              <a:srgbClr val="FF0000">
                <a:alpha val="55000"/>
              </a:srgb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2536417" y="4068013"/>
            <a:ext cx="738206" cy="0"/>
          </a:xfrm>
          <a:prstGeom prst="line">
            <a:avLst/>
          </a:prstGeom>
          <a:ln w="76200" cmpd="sng">
            <a:solidFill>
              <a:srgbClr val="FF6600">
                <a:alpha val="55000"/>
              </a:srgb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056239" y="4068013"/>
            <a:ext cx="738206" cy="0"/>
          </a:xfrm>
          <a:prstGeom prst="line">
            <a:avLst/>
          </a:prstGeom>
          <a:ln w="76200" cmpd="sng">
            <a:solidFill>
              <a:srgbClr val="FFFF00">
                <a:alpha val="55000"/>
              </a:srgb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3609216" y="4068013"/>
            <a:ext cx="738206" cy="0"/>
          </a:xfrm>
          <a:prstGeom prst="line">
            <a:avLst/>
          </a:prstGeom>
          <a:ln w="76200" cmpd="sng">
            <a:solidFill>
              <a:srgbClr val="008000">
                <a:alpha val="55000"/>
              </a:srgb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109371" y="4066793"/>
            <a:ext cx="738206" cy="0"/>
          </a:xfrm>
          <a:prstGeom prst="line">
            <a:avLst/>
          </a:prstGeom>
          <a:ln w="76200" cmpd="sng">
            <a:solidFill>
              <a:schemeClr val="accent5">
                <a:lumMod val="75000"/>
                <a:alpha val="55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4601867" y="4068011"/>
            <a:ext cx="738206" cy="0"/>
          </a:xfrm>
          <a:prstGeom prst="line">
            <a:avLst/>
          </a:prstGeom>
          <a:ln w="76200" cmpd="sng">
            <a:solidFill>
              <a:srgbClr val="0000FF">
                <a:alpha val="55000"/>
              </a:srgbClr>
            </a:solidFill>
          </a:ln>
        </p:spPr>
        <p:style>
          <a:lnRef idx="2">
            <a:schemeClr val="accent1"/>
          </a:lnRef>
          <a:fillRef idx="0">
            <a:schemeClr val="accent1"/>
          </a:fillRef>
          <a:effectRef idx="1">
            <a:schemeClr val="accent1"/>
          </a:effectRef>
          <a:fontRef idx="minor">
            <a:schemeClr val="tx1"/>
          </a:fontRef>
        </p:style>
      </p:cxnSp>
      <p:sp>
        <p:nvSpPr>
          <p:cNvPr id="2" name="Rectangle 1"/>
          <p:cNvSpPr/>
          <p:nvPr/>
        </p:nvSpPr>
        <p:spPr>
          <a:xfrm>
            <a:off x="5757524" y="1059447"/>
            <a:ext cx="3341585" cy="1848711"/>
          </a:xfrm>
          <a:prstGeom prst="rect">
            <a:avLst/>
          </a:prstGeom>
        </p:spPr>
        <p:txBody>
          <a:bodyPr wrap="square">
            <a:spAutoFit/>
          </a:bodyPr>
          <a:lstStyle/>
          <a:p>
            <a:pPr>
              <a:lnSpc>
                <a:spcPct val="120000"/>
              </a:lnSpc>
            </a:pPr>
            <a:r>
              <a:rPr lang="en-US" sz="3200" dirty="0" smtClean="0"/>
              <a:t>Put data into overlapping bins. </a:t>
            </a:r>
          </a:p>
          <a:p>
            <a:pPr>
              <a:lnSpc>
                <a:spcPct val="120000"/>
              </a:lnSpc>
            </a:pPr>
            <a:r>
              <a:rPr lang="en-US" sz="3200" dirty="0" smtClean="0">
                <a:solidFill>
                  <a:srgbClr val="0000FF"/>
                </a:solidFill>
              </a:rPr>
              <a:t>Example:  f</a:t>
            </a:r>
            <a:r>
              <a:rPr lang="en-US" sz="3200" baseline="30000" dirty="0" smtClean="0">
                <a:solidFill>
                  <a:srgbClr val="0000FF"/>
                </a:solidFill>
              </a:rPr>
              <a:t>-1</a:t>
            </a:r>
            <a:r>
              <a:rPr lang="en-US" sz="3200" dirty="0" smtClean="0">
                <a:solidFill>
                  <a:srgbClr val="0000FF"/>
                </a:solidFill>
              </a:rPr>
              <a:t>(</a:t>
            </a:r>
            <a:r>
              <a:rPr lang="en-US" sz="3200" dirty="0" err="1" smtClean="0">
                <a:solidFill>
                  <a:srgbClr val="0000FF"/>
                </a:solidFill>
              </a:rPr>
              <a:t>a</a:t>
            </a:r>
            <a:r>
              <a:rPr lang="en-US" sz="3200" baseline="-25000" dirty="0" err="1" smtClean="0">
                <a:solidFill>
                  <a:srgbClr val="0000FF"/>
                </a:solidFill>
              </a:rPr>
              <a:t>i</a:t>
            </a:r>
            <a:r>
              <a:rPr lang="en-US" sz="3200" dirty="0" smtClean="0">
                <a:solidFill>
                  <a:srgbClr val="0000FF"/>
                </a:solidFill>
              </a:rPr>
              <a:t>, b</a:t>
            </a:r>
            <a:r>
              <a:rPr lang="en-US" sz="3200" baseline="-25000" dirty="0" smtClean="0">
                <a:solidFill>
                  <a:srgbClr val="0000FF"/>
                </a:solidFill>
              </a:rPr>
              <a:t>i</a:t>
            </a:r>
            <a:r>
              <a:rPr lang="en-US" sz="3200" dirty="0" smtClean="0">
                <a:solidFill>
                  <a:srgbClr val="0000FF"/>
                </a:solidFill>
              </a:rPr>
              <a:t>) </a:t>
            </a:r>
            <a:endParaRPr lang="en-US" sz="3200" dirty="0"/>
          </a:p>
        </p:txBody>
      </p:sp>
      <p:cxnSp>
        <p:nvCxnSpPr>
          <p:cNvPr id="27" name="Straight Arrow Connector 26"/>
          <p:cNvCxnSpPr/>
          <p:nvPr/>
        </p:nvCxnSpPr>
        <p:spPr>
          <a:xfrm>
            <a:off x="3991759" y="3382488"/>
            <a:ext cx="0" cy="447564"/>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pic>
        <p:nvPicPr>
          <p:cNvPr id="28" name="Picture 27"/>
          <p:cNvPicPr>
            <a:picLocks noChangeAspect="1"/>
          </p:cNvPicPr>
          <p:nvPr/>
        </p:nvPicPr>
        <p:blipFill rotWithShape="1">
          <a:blip r:embed="rId2"/>
          <a:srcRect t="49246" b="32208"/>
          <a:stretch/>
        </p:blipFill>
        <p:spPr>
          <a:xfrm>
            <a:off x="1055344" y="4551008"/>
            <a:ext cx="5195961" cy="2087168"/>
          </a:xfrm>
          <a:prstGeom prst="rect">
            <a:avLst/>
          </a:prstGeom>
        </p:spPr>
      </p:pic>
    </p:spTree>
    <p:extLst>
      <p:ext uri="{BB962C8B-B14F-4D97-AF65-F5344CB8AC3E}">
        <p14:creationId xmlns:p14="http://schemas.microsoft.com/office/powerpoint/2010/main" val="24909192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t="-1" b="32000"/>
          <a:stretch/>
        </p:blipFill>
        <p:spPr>
          <a:xfrm>
            <a:off x="232139" y="138547"/>
            <a:ext cx="4325112" cy="6370353"/>
          </a:xfrm>
          <a:prstGeom prst="rect">
            <a:avLst/>
          </a:prstGeom>
        </p:spPr>
      </p:pic>
      <p:sp>
        <p:nvSpPr>
          <p:cNvPr id="3" name="Rectangle 2"/>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4" name="Rectangle 3"/>
          <p:cNvSpPr/>
          <p:nvPr/>
        </p:nvSpPr>
        <p:spPr>
          <a:xfrm>
            <a:off x="4128265" y="138547"/>
            <a:ext cx="5836012" cy="5987281"/>
          </a:xfrm>
          <a:prstGeom prst="rect">
            <a:avLst/>
          </a:prstGeom>
        </p:spPr>
        <p:txBody>
          <a:bodyPr wrap="square">
            <a:spAutoFit/>
          </a:bodyPr>
          <a:lstStyle/>
          <a:p>
            <a:pPr>
              <a:lnSpc>
                <a:spcPct val="120000"/>
              </a:lnSpc>
            </a:pPr>
            <a:r>
              <a:rPr lang="en-US" sz="2800" dirty="0" smtClean="0"/>
              <a:t>Data Set</a:t>
            </a:r>
          </a:p>
          <a:p>
            <a:pPr>
              <a:lnSpc>
                <a:spcPct val="120000"/>
              </a:lnSpc>
            </a:pPr>
            <a:r>
              <a:rPr lang="en-US" sz="2800" dirty="0" smtClean="0"/>
              <a:t>      </a:t>
            </a:r>
            <a:r>
              <a:rPr lang="en-US" sz="2800" dirty="0" smtClean="0">
                <a:solidFill>
                  <a:srgbClr val="0000FF"/>
                </a:solidFill>
              </a:rPr>
              <a:t>Example:  Point cloud data  </a:t>
            </a:r>
          </a:p>
          <a:p>
            <a:pPr>
              <a:lnSpc>
                <a:spcPct val="120000"/>
              </a:lnSpc>
            </a:pPr>
            <a:r>
              <a:rPr lang="en-US" sz="2800" dirty="0">
                <a:solidFill>
                  <a:srgbClr val="0000FF"/>
                </a:solidFill>
              </a:rPr>
              <a:t> </a:t>
            </a:r>
            <a:r>
              <a:rPr lang="en-US" sz="2800" dirty="0" smtClean="0">
                <a:solidFill>
                  <a:srgbClr val="0000FF"/>
                </a:solidFill>
              </a:rPr>
              <a:t>                  representing a hand.</a:t>
            </a:r>
          </a:p>
          <a:p>
            <a:pPr>
              <a:lnSpc>
                <a:spcPct val="120000"/>
              </a:lnSpc>
            </a:pPr>
            <a:endParaRPr lang="en-US" sz="1200" dirty="0" smtClean="0"/>
          </a:p>
          <a:p>
            <a:pPr>
              <a:lnSpc>
                <a:spcPct val="120000"/>
              </a:lnSpc>
            </a:pPr>
            <a:endParaRPr lang="en-US" sz="2800" dirty="0" smtClean="0"/>
          </a:p>
          <a:p>
            <a:pPr>
              <a:lnSpc>
                <a:spcPct val="120000"/>
              </a:lnSpc>
            </a:pPr>
            <a:endParaRPr lang="en-US" sz="2800" dirty="0"/>
          </a:p>
          <a:p>
            <a:pPr>
              <a:lnSpc>
                <a:spcPct val="120000"/>
              </a:lnSpc>
            </a:pPr>
            <a:r>
              <a:rPr lang="en-US" sz="2800" dirty="0" smtClean="0"/>
              <a:t>Function  f :  Data Set </a:t>
            </a:r>
            <a:r>
              <a:rPr lang="en-US" sz="2800" dirty="0" smtClean="0">
                <a:sym typeface="Wingdings"/>
              </a:rPr>
              <a:t> </a:t>
            </a:r>
            <a:r>
              <a:rPr lang="en-US" sz="2800" b="1" dirty="0" smtClean="0">
                <a:sym typeface="Wingdings"/>
              </a:rPr>
              <a:t>R</a:t>
            </a:r>
            <a:endParaRPr lang="en-US" sz="2800" b="1" dirty="0" smtClean="0"/>
          </a:p>
          <a:p>
            <a:pPr>
              <a:lnSpc>
                <a:spcPct val="120000"/>
              </a:lnSpc>
            </a:pPr>
            <a:r>
              <a:rPr lang="en-US" sz="2800" dirty="0" smtClean="0">
                <a:solidFill>
                  <a:srgbClr val="0000FF"/>
                </a:solidFill>
              </a:rPr>
              <a:t>      Example:  x-coordinate</a:t>
            </a:r>
          </a:p>
          <a:p>
            <a:pPr>
              <a:lnSpc>
                <a:spcPct val="120000"/>
              </a:lnSpc>
            </a:pPr>
            <a:r>
              <a:rPr lang="en-US" sz="2800" dirty="0">
                <a:solidFill>
                  <a:srgbClr val="0000FF"/>
                </a:solidFill>
              </a:rPr>
              <a:t> </a:t>
            </a:r>
            <a:r>
              <a:rPr lang="en-US" sz="2800" dirty="0" smtClean="0">
                <a:solidFill>
                  <a:srgbClr val="0000FF"/>
                </a:solidFill>
              </a:rPr>
              <a:t>                        f : (x, y, z) </a:t>
            </a:r>
            <a:r>
              <a:rPr lang="en-US" sz="2800" dirty="0" smtClean="0">
                <a:solidFill>
                  <a:srgbClr val="0000FF"/>
                </a:solidFill>
                <a:sym typeface="Wingdings"/>
              </a:rPr>
              <a:t> x</a:t>
            </a:r>
            <a:endParaRPr lang="en-US" sz="2800" dirty="0">
              <a:sym typeface="Wingdings"/>
            </a:endParaRPr>
          </a:p>
          <a:p>
            <a:pPr>
              <a:lnSpc>
                <a:spcPct val="120000"/>
              </a:lnSpc>
            </a:pPr>
            <a:endParaRPr lang="en-US" sz="2800" dirty="0" smtClean="0"/>
          </a:p>
          <a:p>
            <a:pPr>
              <a:lnSpc>
                <a:spcPct val="120000"/>
              </a:lnSpc>
            </a:pPr>
            <a:r>
              <a:rPr lang="en-US" sz="2800" dirty="0"/>
              <a:t> </a:t>
            </a:r>
            <a:r>
              <a:rPr lang="en-US" sz="2800" dirty="0" smtClean="0"/>
              <a:t>   Put data into overlapping bins. </a:t>
            </a:r>
          </a:p>
          <a:p>
            <a:pPr>
              <a:lnSpc>
                <a:spcPct val="120000"/>
              </a:lnSpc>
            </a:pPr>
            <a:r>
              <a:rPr lang="en-US" sz="2800" dirty="0" smtClean="0"/>
              <a:t>         </a:t>
            </a:r>
            <a:r>
              <a:rPr lang="en-US" sz="2800" dirty="0" smtClean="0">
                <a:solidFill>
                  <a:srgbClr val="0000FF"/>
                </a:solidFill>
              </a:rPr>
              <a:t>Example:  f</a:t>
            </a:r>
            <a:r>
              <a:rPr lang="en-US" sz="2800" baseline="30000" dirty="0" smtClean="0">
                <a:solidFill>
                  <a:srgbClr val="0000FF"/>
                </a:solidFill>
              </a:rPr>
              <a:t>-1</a:t>
            </a:r>
            <a:r>
              <a:rPr lang="en-US" sz="2800" dirty="0" smtClean="0">
                <a:solidFill>
                  <a:srgbClr val="0000FF"/>
                </a:solidFill>
              </a:rPr>
              <a:t>(</a:t>
            </a:r>
            <a:r>
              <a:rPr lang="en-US" sz="2800" dirty="0" err="1" smtClean="0">
                <a:solidFill>
                  <a:srgbClr val="0000FF"/>
                </a:solidFill>
              </a:rPr>
              <a:t>a</a:t>
            </a:r>
            <a:r>
              <a:rPr lang="en-US" sz="2800" baseline="-25000" dirty="0" err="1" smtClean="0">
                <a:solidFill>
                  <a:srgbClr val="0000FF"/>
                </a:solidFill>
              </a:rPr>
              <a:t>i</a:t>
            </a:r>
            <a:r>
              <a:rPr lang="en-US" sz="2800" dirty="0" smtClean="0">
                <a:solidFill>
                  <a:srgbClr val="0000FF"/>
                </a:solidFill>
              </a:rPr>
              <a:t>, b</a:t>
            </a:r>
            <a:r>
              <a:rPr lang="en-US" sz="2800" baseline="-25000" dirty="0" smtClean="0">
                <a:solidFill>
                  <a:srgbClr val="0000FF"/>
                </a:solidFill>
              </a:rPr>
              <a:t>i</a:t>
            </a:r>
            <a:r>
              <a:rPr lang="en-US" sz="2800" dirty="0" smtClean="0">
                <a:solidFill>
                  <a:srgbClr val="0000FF"/>
                </a:solidFill>
              </a:rPr>
              <a:t>) </a:t>
            </a:r>
          </a:p>
        </p:txBody>
      </p:sp>
    </p:spTree>
    <p:extLst>
      <p:ext uri="{BB962C8B-B14F-4D97-AF65-F5344CB8AC3E}">
        <p14:creationId xmlns:p14="http://schemas.microsoft.com/office/powerpoint/2010/main" val="38579095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49246" b="32208"/>
          <a:stretch/>
        </p:blipFill>
        <p:spPr>
          <a:xfrm>
            <a:off x="3392793" y="325226"/>
            <a:ext cx="5195961" cy="2087168"/>
          </a:xfrm>
          <a:prstGeom prst="rect">
            <a:avLst/>
          </a:prstGeom>
        </p:spPr>
      </p:pic>
      <p:sp>
        <p:nvSpPr>
          <p:cNvPr id="3" name="Rectangle 2"/>
          <p:cNvSpPr/>
          <p:nvPr/>
        </p:nvSpPr>
        <p:spPr>
          <a:xfrm>
            <a:off x="0" y="6477486"/>
            <a:ext cx="9068869" cy="430887"/>
          </a:xfrm>
          <a:prstGeom prst="rect">
            <a:avLst/>
          </a:prstGeom>
        </p:spPr>
        <p:txBody>
          <a:bodyPr wrap="square">
            <a:spAutoFit/>
          </a:bodyPr>
          <a:lstStyle/>
          <a:p>
            <a:pPr algn="ctr"/>
            <a:r>
              <a:rPr lang="en-US" sz="2200" dirty="0" smtClean="0"/>
              <a:t>http://</a:t>
            </a:r>
            <a:r>
              <a:rPr lang="en-US" sz="2200" dirty="0" err="1" smtClean="0"/>
              <a:t>www.nature.com</a:t>
            </a:r>
            <a:r>
              <a:rPr lang="en-US" sz="2200" dirty="0" smtClean="0"/>
              <a:t>/</a:t>
            </a:r>
            <a:r>
              <a:rPr lang="en-US" sz="2200" dirty="0" err="1" smtClean="0"/>
              <a:t>srep</a:t>
            </a:r>
            <a:r>
              <a:rPr lang="en-US" sz="2200" dirty="0" smtClean="0"/>
              <a:t>/2013/130207/srep01236/full/srep01236.html</a:t>
            </a:r>
            <a:endParaRPr lang="en-US" sz="2200" dirty="0"/>
          </a:p>
        </p:txBody>
      </p:sp>
      <p:sp>
        <p:nvSpPr>
          <p:cNvPr id="6" name="Rectangle 5"/>
          <p:cNvSpPr/>
          <p:nvPr/>
        </p:nvSpPr>
        <p:spPr>
          <a:xfrm>
            <a:off x="1058421" y="2745736"/>
            <a:ext cx="8010448" cy="666849"/>
          </a:xfrm>
          <a:prstGeom prst="rect">
            <a:avLst/>
          </a:prstGeom>
        </p:spPr>
        <p:txBody>
          <a:bodyPr wrap="square">
            <a:spAutoFit/>
          </a:bodyPr>
          <a:lstStyle/>
          <a:p>
            <a:pPr>
              <a:lnSpc>
                <a:spcPct val="120000"/>
              </a:lnSpc>
            </a:pPr>
            <a:r>
              <a:rPr lang="en-US" sz="3200" dirty="0"/>
              <a:t>D</a:t>
            </a:r>
            <a:r>
              <a:rPr lang="en-US" sz="3200" dirty="0" smtClean="0"/>
              <a:t>) Cluster each bin </a:t>
            </a:r>
          </a:p>
        </p:txBody>
      </p:sp>
    </p:spTree>
    <p:extLst>
      <p:ext uri="{BB962C8B-B14F-4D97-AF65-F5344CB8AC3E}">
        <p14:creationId xmlns:p14="http://schemas.microsoft.com/office/powerpoint/2010/main" val="365935075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sz="3200" dirty="0"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3251</TotalTime>
  <Words>3380</Words>
  <Application>Microsoft Office PowerPoint</Application>
  <PresentationFormat>On-screen Show (4:3)</PresentationFormat>
  <Paragraphs>364</Paragraphs>
  <Slides>66</Slides>
  <Notes>10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ＭＳ Ｐゴシック</vt:lpstr>
      <vt:lpstr>Arial</vt:lpstr>
      <vt:lpstr>Calibri</vt:lpstr>
      <vt:lpstr>Gotham Narrow SSm A</vt:lpstr>
      <vt:lpstr>msgothic</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I Darcy</dc:creator>
  <cp:keywords/>
  <dc:description/>
  <cp:lastModifiedBy>Darcy, Isabel K</cp:lastModifiedBy>
  <cp:revision>89</cp:revision>
  <dcterms:created xsi:type="dcterms:W3CDTF">2013-08-26T01:50:39Z</dcterms:created>
  <dcterms:modified xsi:type="dcterms:W3CDTF">2015-03-31T19:03:46Z</dcterms:modified>
  <cp:category/>
</cp:coreProperties>
</file>

<file path=docProps/thumbnail.jpeg>
</file>